
<file path=[Content_Types].xml><?xml version="1.0" encoding="utf-8"?>
<Types xmlns="http://schemas.openxmlformats.org/package/2006/content-types">
  <Default Extension="png" ContentType="image/png"/>
  <Default Extension="jpeg" ContentType="image/jpeg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6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7.xml" ContentType="application/vnd.openxmlformats-officedocument.theme+xml"/>
  <Override PartName="/ppt/slideLayouts/slideLayout26.xml" ContentType="application/vnd.openxmlformats-officedocument.presentationml.slideLayout+xml"/>
  <Override PartName="/ppt/theme/theme8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5"/>
    <p:sldMasterId id="2147483702" r:id="rId6"/>
    <p:sldMasterId id="2147483709" r:id="rId7"/>
    <p:sldMasterId id="2147483714" r:id="rId8"/>
    <p:sldMasterId id="2147483719" r:id="rId9"/>
    <p:sldMasterId id="2147483724" r:id="rId10"/>
    <p:sldMasterId id="2147483729" r:id="rId11"/>
    <p:sldMasterId id="2147483734" r:id="rId12"/>
    <p:sldMasterId id="2147483739" r:id="rId13"/>
  </p:sldMasterIdLst>
  <p:notesMasterIdLst>
    <p:notesMasterId r:id="rId40"/>
  </p:notesMasterIdLst>
  <p:handoutMasterIdLst>
    <p:handoutMasterId r:id="rId41"/>
  </p:handoutMasterIdLst>
  <p:sldIdLst>
    <p:sldId id="256" r:id="rId14"/>
    <p:sldId id="306" r:id="rId15"/>
    <p:sldId id="290" r:id="rId16"/>
    <p:sldId id="308" r:id="rId17"/>
    <p:sldId id="309" r:id="rId18"/>
    <p:sldId id="330" r:id="rId19"/>
    <p:sldId id="312" r:id="rId20"/>
    <p:sldId id="313" r:id="rId21"/>
    <p:sldId id="314" r:id="rId22"/>
    <p:sldId id="324" r:id="rId23"/>
    <p:sldId id="315" r:id="rId24"/>
    <p:sldId id="296" r:id="rId25"/>
    <p:sldId id="265" r:id="rId26"/>
    <p:sldId id="316" r:id="rId27"/>
    <p:sldId id="317" r:id="rId28"/>
    <p:sldId id="318" r:id="rId29"/>
    <p:sldId id="319" r:id="rId30"/>
    <p:sldId id="299" r:id="rId31"/>
    <p:sldId id="320" r:id="rId32"/>
    <p:sldId id="329" r:id="rId33"/>
    <p:sldId id="326" r:id="rId34"/>
    <p:sldId id="327" r:id="rId35"/>
    <p:sldId id="328" r:id="rId36"/>
    <p:sldId id="325" r:id="rId37"/>
    <p:sldId id="276" r:id="rId38"/>
    <p:sldId id="332" r:id="rId3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6A19B5E2-3737-4D54-ABAB-038ADBE36635}">
          <p14:sldIdLst>
            <p14:sldId id="256"/>
            <p14:sldId id="306"/>
            <p14:sldId id="290"/>
            <p14:sldId id="308"/>
            <p14:sldId id="309"/>
            <p14:sldId id="330"/>
            <p14:sldId id="312"/>
            <p14:sldId id="313"/>
            <p14:sldId id="314"/>
            <p14:sldId id="324"/>
            <p14:sldId id="315"/>
            <p14:sldId id="296"/>
            <p14:sldId id="265"/>
            <p14:sldId id="316"/>
            <p14:sldId id="317"/>
            <p14:sldId id="318"/>
            <p14:sldId id="319"/>
            <p14:sldId id="299"/>
            <p14:sldId id="320"/>
            <p14:sldId id="329"/>
            <p14:sldId id="326"/>
            <p14:sldId id="327"/>
            <p14:sldId id="328"/>
            <p14:sldId id="325"/>
            <p14:sldId id="276"/>
            <p14:sldId id="33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moore" initials="jm" lastIdx="15" clrIdx="0"/>
  <p:cmAuthor id="1" name="lritter" initials="lr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2E2F"/>
    <a:srgbClr val="C9CBDD"/>
    <a:srgbClr val="D1CBDB"/>
    <a:srgbClr val="CCC4E2"/>
    <a:srgbClr val="F8DDCE"/>
    <a:srgbClr val="C2D5EC"/>
    <a:srgbClr val="CEC8DE"/>
    <a:srgbClr val="D8D3E5"/>
    <a:srgbClr val="D0CA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81" autoAdjust="0"/>
    <p:restoredTop sz="80995" autoAdjust="0"/>
  </p:normalViewPr>
  <p:slideViewPr>
    <p:cSldViewPr snapToGrid="0">
      <p:cViewPr varScale="1">
        <p:scale>
          <a:sx n="91" d="100"/>
          <a:sy n="91" d="100"/>
        </p:scale>
        <p:origin x="-1752" y="-96"/>
      </p:cViewPr>
      <p:guideLst>
        <p:guide orient="horz" pos="3827"/>
        <p:guide orient="horz" pos="816"/>
        <p:guide pos="590"/>
        <p:guide pos="51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-2742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Master" Target="slideMasters/slideMaster9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3" Type="http://schemas.openxmlformats.org/officeDocument/2006/relationships/customXml" Target="../customXml/item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commentAuthors" Target="commentAuthors.xml"/><Relationship Id="rId7" Type="http://schemas.openxmlformats.org/officeDocument/2006/relationships/slideMaster" Target="slideMasters/slideMaster3.xml"/><Relationship Id="rId12" Type="http://schemas.openxmlformats.org/officeDocument/2006/relationships/slideMaster" Target="slideMasters/slideMaster8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587378070278528E-2"/>
          <c:y val="1.6951443569553807E-2"/>
          <c:w val="0.6604749872683825"/>
          <c:h val="0.8246292650918635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score</c:v>
                </c:pt>
              </c:strCache>
            </c:strRef>
          </c:tx>
          <c:marker>
            <c:symbol val="none"/>
          </c:marker>
          <c:cat>
            <c:numRef>
              <c:f>Sheet1!$A$2:$A$10</c:f>
              <c:numCache>
                <c:formatCode>m/d/yy;@</c:formatCode>
                <c:ptCount val="9"/>
                <c:pt idx="0">
                  <c:v>41091</c:v>
                </c:pt>
                <c:pt idx="1">
                  <c:v>41124</c:v>
                </c:pt>
                <c:pt idx="2">
                  <c:v>41129</c:v>
                </c:pt>
                <c:pt idx="3">
                  <c:v>41194</c:v>
                </c:pt>
                <c:pt idx="4">
                  <c:v>41333</c:v>
                </c:pt>
                <c:pt idx="5">
                  <c:v>41335</c:v>
                </c:pt>
                <c:pt idx="6">
                  <c:v>41417</c:v>
                </c:pt>
                <c:pt idx="7">
                  <c:v>41426</c:v>
                </c:pt>
                <c:pt idx="8">
                  <c:v>41455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2</c:v>
                </c:pt>
                <c:pt idx="1">
                  <c:v>4</c:v>
                </c:pt>
                <c:pt idx="2">
                  <c:v>3</c:v>
                </c:pt>
                <c:pt idx="3">
                  <c:v>1</c:v>
                </c:pt>
                <c:pt idx="4">
                  <c:v>4</c:v>
                </c:pt>
                <c:pt idx="5">
                  <c:v>3</c:v>
                </c:pt>
                <c:pt idx="6">
                  <c:v>0</c:v>
                </c:pt>
                <c:pt idx="7">
                  <c:v>3</c:v>
                </c:pt>
                <c:pt idx="8">
                  <c:v>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ideal score</c:v>
                </c:pt>
              </c:strCache>
            </c:strRef>
          </c:tx>
          <c:marker>
            <c:symbol val="none"/>
          </c:marker>
          <c:cat>
            <c:numRef>
              <c:f>Sheet1!$A$2:$A$10</c:f>
              <c:numCache>
                <c:formatCode>m/d/yy;@</c:formatCode>
                <c:ptCount val="9"/>
                <c:pt idx="0">
                  <c:v>41091</c:v>
                </c:pt>
                <c:pt idx="1">
                  <c:v>41124</c:v>
                </c:pt>
                <c:pt idx="2">
                  <c:v>41129</c:v>
                </c:pt>
                <c:pt idx="3">
                  <c:v>41194</c:v>
                </c:pt>
                <c:pt idx="4">
                  <c:v>41333</c:v>
                </c:pt>
                <c:pt idx="5">
                  <c:v>41335</c:v>
                </c:pt>
                <c:pt idx="6">
                  <c:v>41417</c:v>
                </c:pt>
                <c:pt idx="7">
                  <c:v>41426</c:v>
                </c:pt>
                <c:pt idx="8">
                  <c:v>41455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487424"/>
        <c:axId val="93294976"/>
      </c:lineChart>
      <c:dateAx>
        <c:axId val="90487424"/>
        <c:scaling>
          <c:orientation val="minMax"/>
        </c:scaling>
        <c:delete val="0"/>
        <c:axPos val="b"/>
        <c:numFmt formatCode="m/d/yy;@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93294976"/>
        <c:crosses val="autoZero"/>
        <c:auto val="1"/>
        <c:lblOffset val="100"/>
        <c:baseTimeUnit val="days"/>
      </c:dateAx>
      <c:valAx>
        <c:axId val="932949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0487424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-88900" y="9045575"/>
            <a:ext cx="70104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6" tIns="46588" rIns="93176" bIns="46588">
            <a:spAutoFit/>
          </a:bodyPr>
          <a:lstStyle/>
          <a:p>
            <a:pPr algn="r" defTabSz="932362">
              <a:defRPr/>
            </a:pPr>
            <a:r>
              <a:rPr lang="en-US" sz="1000" dirty="0"/>
              <a:t>Altarum             </a:t>
            </a:r>
            <a:fld id="{0BF74603-6D7E-4CEE-A5E6-4E396368579F}" type="datetime4">
              <a:rPr lang="en-US" sz="1000"/>
              <a:pPr algn="r" defTabSz="932362">
                <a:defRPr/>
              </a:pPr>
              <a:t>November 11, 2013</a:t>
            </a:fld>
            <a:r>
              <a:rPr lang="en-US" sz="1000" dirty="0"/>
              <a:t>          Altarum. </a:t>
            </a:r>
            <a:fld id="{84B0F049-B649-42DA-97D8-4A5FC7B8366A}" type="slidenum">
              <a:rPr lang="en-US" sz="1000"/>
              <a:pPr algn="r" defTabSz="932362">
                <a:defRPr/>
              </a:pPr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6696701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2117" tIns="46058" rIns="92117" bIns="46058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6" tIns="46588" rIns="93176" bIns="465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-112713" y="9045575"/>
            <a:ext cx="7010401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6" tIns="46588" rIns="93176" bIns="46588">
            <a:spAutoFit/>
          </a:bodyPr>
          <a:lstStyle/>
          <a:p>
            <a:pPr algn="r" defTabSz="932362">
              <a:defRPr/>
            </a:pPr>
            <a:r>
              <a:rPr lang="en-US" sz="1000" dirty="0"/>
              <a:t>Altarum             </a:t>
            </a:r>
            <a:fld id="{0E5C74DB-00AF-4AE0-81E5-093AE3BBDA2B}" type="datetime4">
              <a:rPr lang="en-US" sz="1000"/>
              <a:pPr algn="r" defTabSz="932362">
                <a:defRPr/>
              </a:pPr>
              <a:t>November 11, 2013</a:t>
            </a:fld>
            <a:r>
              <a:rPr lang="en-US" sz="1000" dirty="0"/>
              <a:t>          Altarum. </a:t>
            </a:r>
            <a:fld id="{1C6A85BC-131D-4125-9551-6258868F9D5F}" type="slidenum">
              <a:rPr lang="en-US" sz="1000"/>
              <a:pPr algn="r" defTabSz="932362">
                <a:defRPr/>
              </a:pPr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6961773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ＭＳ Ｐゴシック" pitchFamily="3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71925" y="8829675"/>
            <a:ext cx="3036888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176" tIns="46588" rIns="93176" bIns="46588"/>
          <a:lstStyle/>
          <a:p>
            <a:pPr defTabSz="931863"/>
            <a:fld id="{36FC585A-481E-4ED9-BA5F-CB8AD17B6F10}" type="slidenum">
              <a:rPr lang="en-US">
                <a:latin typeface="Calibri" pitchFamily="34" charset="0"/>
              </a:rPr>
              <a:pPr defTabSz="931863"/>
              <a:t>1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4450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lIns="93177" tIns="46589" rIns="93177" bIns="46589"/>
          <a:lstStyle/>
          <a:p>
            <a:fld id="{00DCB607-BED5-44BF-BB03-6C9D90DD810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5250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6192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8449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6091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948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2452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7488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7127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2659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71925" y="8829675"/>
            <a:ext cx="3036888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176" tIns="46588" rIns="93176" bIns="46588"/>
          <a:lstStyle/>
          <a:p>
            <a:pPr defTabSz="931863"/>
            <a:fld id="{36FC585A-481E-4ED9-BA5F-CB8AD17B6F10}" type="slidenum">
              <a:rPr lang="en-US">
                <a:solidFill>
                  <a:prstClr val="black"/>
                </a:solidFill>
                <a:latin typeface="Calibri" pitchFamily="34" charset="0"/>
              </a:rPr>
              <a:pPr defTabSz="931863"/>
              <a:t>26</a:t>
            </a:fld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494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957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399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254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0578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025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199" y="1945793"/>
            <a:ext cx="6375401" cy="1470025"/>
          </a:xfr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None/>
              <a:defRPr lang="en-US" sz="3600" b="1" kern="1200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199" y="3517900"/>
            <a:ext cx="6375401" cy="1752600"/>
          </a:xfrm>
        </p:spPr>
        <p:txBody>
          <a:bodyPr>
            <a:normAutofit/>
          </a:bodyPr>
          <a:lstStyle>
            <a:lvl1pPr marL="0" indent="0" algn="r">
              <a:buNone/>
              <a:defRPr lang="en-US" sz="23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419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229600" y="320675"/>
            <a:ext cx="55245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F5DFC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B44319A0-CAEC-412A-AA97-C491D7B735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773047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1D211A-3564-4A34-BE99-DD6746EBCCC6}" type="datetimeFigureOut">
              <a:rPr lang="en-US" smtClean="0">
                <a:solidFill>
                  <a:prstClr val="black"/>
                </a:solidFill>
              </a:rPr>
              <a:pPr/>
              <a:t>11/11/2013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AA9FF0-3129-4DDD-9960-1EDC3B964EF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414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586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54061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419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229600" y="320675"/>
            <a:ext cx="55245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F5DFC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B44319A0-CAEC-412A-AA97-C491D7B735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384151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1D211A-3564-4A34-BE99-DD6746EBCCC6}" type="datetimeFigureOut">
              <a:rPr lang="en-US" smtClean="0">
                <a:solidFill>
                  <a:prstClr val="black"/>
                </a:solidFill>
              </a:rPr>
              <a:pPr/>
              <a:t>11/11/2013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AA9FF0-3129-4DDD-9960-1EDC3B964EF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8589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25457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419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229600" y="320675"/>
            <a:ext cx="55245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F5DFC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B44319A0-CAEC-412A-AA97-C491D7B735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382687"/>
      </p:ext>
    </p:extLst>
  </p:cSld>
  <p:clrMapOvr>
    <a:masterClrMapping/>
  </p:clrMapOvr>
  <p:hf sldNum="0"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1D211A-3564-4A34-BE99-DD6746EBCCC6}" type="datetimeFigureOut">
              <a:rPr lang="en-US" smtClean="0">
                <a:solidFill>
                  <a:prstClr val="black"/>
                </a:solidFill>
              </a:rPr>
              <a:pPr/>
              <a:t>11/11/2013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AA9FF0-3129-4DDD-9960-1EDC3B964EF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6560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436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39830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419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229600" y="320675"/>
            <a:ext cx="55245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F5DFC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B44319A0-CAEC-412A-AA97-C491D7B735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743453"/>
      </p:ext>
    </p:extLst>
  </p:cSld>
  <p:clrMapOvr>
    <a:masterClrMapping/>
  </p:clrMapOvr>
  <p:hf sldNum="0"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1D211A-3564-4A34-BE99-DD6746EBCCC6}" type="datetimeFigureOut">
              <a:rPr lang="en-US" smtClean="0">
                <a:solidFill>
                  <a:prstClr val="black"/>
                </a:solidFill>
              </a:rPr>
              <a:pPr/>
              <a:t>11/11/2013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AA9FF0-3129-4DDD-9960-1EDC3B964EF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1244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1561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67113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419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229600" y="320675"/>
            <a:ext cx="55245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F5DFC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B44319A0-CAEC-412A-AA97-C491D7B735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279449"/>
      </p:ext>
    </p:extLst>
  </p:cSld>
  <p:clrMapOvr>
    <a:masterClrMapping/>
  </p:clrMapOvr>
  <p:hf sldNum="0"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1D211A-3564-4A34-BE99-DD6746EBCCC6}" type="datetimeFigureOut">
              <a:rPr lang="en-US" smtClean="0">
                <a:solidFill>
                  <a:prstClr val="black"/>
                </a:solidFill>
              </a:rPr>
              <a:pPr/>
              <a:t>11/11/2013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AA9FF0-3129-4DDD-9960-1EDC3B964EF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8362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199" y="1945793"/>
            <a:ext cx="6375401" cy="1470025"/>
          </a:xfr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None/>
              <a:defRPr lang="en-US" sz="3600" b="1" kern="1200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199" y="3517900"/>
            <a:ext cx="6375401" cy="1752600"/>
          </a:xfrm>
        </p:spPr>
        <p:txBody>
          <a:bodyPr>
            <a:normAutofit/>
          </a:bodyPr>
          <a:lstStyle>
            <a:lvl1pPr marL="0" indent="0" algn="r">
              <a:buNone/>
              <a:defRPr lang="en-US" sz="23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8256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149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1D211A-3564-4A34-BE99-DD6746EBCCC6}" type="datetimeFigureOut">
              <a:rPr lang="en-US" smtClean="0"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AA9FF0-3129-4DDD-9960-1EDC3B964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684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00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7826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419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229600" y="320675"/>
            <a:ext cx="55245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F5DFC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B44319A0-CAEC-412A-AA97-C491D7B735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857933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1D211A-3564-4A34-BE99-DD6746EBCCC6}" type="datetimeFigureOut">
              <a:rPr lang="en-US" smtClean="0">
                <a:solidFill>
                  <a:prstClr val="black"/>
                </a:solidFill>
              </a:rPr>
              <a:pPr/>
              <a:t>11/11/2013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AA9FF0-3129-4DDD-9960-1EDC3B964EF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459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592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1132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jpe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1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.jpe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25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4951939" y="6273180"/>
            <a:ext cx="339880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00" i="1" dirty="0" smtClean="0"/>
              <a:t>Altarum</a:t>
            </a:r>
            <a:r>
              <a:rPr lang="en-US" sz="700" i="1" baseline="0" dirty="0" smtClean="0"/>
              <a:t> Institute integrates independent research and client-centered consulting to deliver comprehensive, systems-based solutions that improve health and health care. A nonprofit, Altarum serves clients in both the public and private sectors. </a:t>
            </a:r>
          </a:p>
          <a:p>
            <a:r>
              <a:rPr lang="en-US" sz="700" i="1" baseline="0" dirty="0" smtClean="0"/>
              <a:t>For more information, visit </a:t>
            </a:r>
            <a:r>
              <a:rPr lang="en-US" sz="700" b="1" i="1" baseline="0" dirty="0" smtClean="0"/>
              <a:t>www.altarum.org</a:t>
            </a:r>
            <a:endParaRPr lang="en-US" sz="700" b="1" i="1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941512" y="2479675"/>
            <a:ext cx="6288088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Space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35162" y="3508375"/>
            <a:ext cx="6294438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</p:sldLayoutIdLst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ts val="1800"/>
        </a:spcAft>
        <a:defRPr sz="3600" b="1" kern="1200">
          <a:solidFill>
            <a:schemeClr val="tx1"/>
          </a:solidFill>
          <a:latin typeface="Arial" pitchFamily="34" charset="0"/>
          <a:ea typeface="Arial" pitchFamily="-111" charset="0"/>
          <a:cs typeface="Arial" pitchFamily="34" charset="0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ts val="1800"/>
        </a:spcAft>
        <a:defRPr sz="3600" b="1">
          <a:solidFill>
            <a:schemeClr val="tx1"/>
          </a:solidFill>
          <a:latin typeface="Arial" pitchFamily="34" charset="0"/>
          <a:ea typeface="Arial" pitchFamily="-111" charset="0"/>
          <a:cs typeface="Arial" pitchFamily="34" charset="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ts val="1800"/>
        </a:spcAft>
        <a:defRPr sz="3600" b="1">
          <a:solidFill>
            <a:schemeClr val="tx1"/>
          </a:solidFill>
          <a:latin typeface="Arial" pitchFamily="34" charset="0"/>
          <a:ea typeface="Arial" pitchFamily="-111" charset="0"/>
          <a:cs typeface="Arial" pitchFamily="34" charset="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ts val="1800"/>
        </a:spcAft>
        <a:defRPr sz="3600" b="1">
          <a:solidFill>
            <a:schemeClr val="tx1"/>
          </a:solidFill>
          <a:latin typeface="Arial" pitchFamily="34" charset="0"/>
          <a:ea typeface="Arial" pitchFamily="-111" charset="0"/>
          <a:cs typeface="Arial" pitchFamily="34" charset="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ts val="1800"/>
        </a:spcAft>
        <a:defRPr sz="3600" b="1">
          <a:solidFill>
            <a:schemeClr val="tx1"/>
          </a:solidFill>
          <a:latin typeface="Arial" pitchFamily="34" charset="0"/>
          <a:ea typeface="Arial" pitchFamily="-111" charset="0"/>
          <a:cs typeface="Arial" pitchFamily="34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ts val="1800"/>
        </a:spcAft>
        <a:defRPr sz="36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ts val="1800"/>
        </a:spcAft>
        <a:defRPr sz="36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ts val="1800"/>
        </a:spcAft>
        <a:defRPr sz="36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ts val="1800"/>
        </a:spcAft>
        <a:defRPr sz="36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0" eaLnBrk="0" fontAlgn="base" hangingPunct="0">
        <a:lnSpc>
          <a:spcPct val="95000"/>
        </a:lnSpc>
        <a:spcBef>
          <a:spcPct val="0"/>
        </a:spcBef>
        <a:spcAft>
          <a:spcPts val="1800"/>
        </a:spcAft>
        <a:defRPr sz="2300" kern="1200">
          <a:solidFill>
            <a:schemeClr val="tx1"/>
          </a:solidFill>
          <a:latin typeface="Arial" pitchFamily="34" charset="0"/>
          <a:ea typeface="Arial" pitchFamily="-111" charset="0"/>
          <a:cs typeface="Arial" pitchFamily="34" charset="0"/>
        </a:defRPr>
      </a:lvl1pPr>
      <a:lvl2pPr marL="742950" indent="-285750" algn="r" rtl="0" eaLnBrk="0" fontAlgn="base" hangingPunct="0">
        <a:spcBef>
          <a:spcPct val="20000"/>
        </a:spcBef>
        <a:spcAft>
          <a:spcPct val="0"/>
        </a:spcAft>
        <a:defRPr sz="2300" kern="1200">
          <a:solidFill>
            <a:schemeClr val="tx1"/>
          </a:solidFill>
          <a:latin typeface="+mn-lt"/>
          <a:ea typeface="Arial" pitchFamily="-111" charset="0"/>
          <a:cs typeface="Arial" charset="0"/>
        </a:defRPr>
      </a:lvl2pPr>
      <a:lvl3pPr marL="1143000" indent="-228600" algn="r" rtl="0" eaLnBrk="0" fontAlgn="base" hangingPunct="0">
        <a:spcBef>
          <a:spcPct val="20000"/>
        </a:spcBef>
        <a:spcAft>
          <a:spcPct val="0"/>
        </a:spcAft>
        <a:defRPr sz="2300" kern="1200">
          <a:solidFill>
            <a:schemeClr val="tx1"/>
          </a:solidFill>
          <a:latin typeface="+mn-lt"/>
          <a:ea typeface="Arial" pitchFamily="-111" charset="0"/>
          <a:cs typeface="Arial" charset="0"/>
        </a:defRPr>
      </a:lvl3pPr>
      <a:lvl4pPr marL="1600200" indent="-228600" algn="r" rtl="0" eaLnBrk="0" fontAlgn="base" hangingPunct="0">
        <a:spcBef>
          <a:spcPct val="20000"/>
        </a:spcBef>
        <a:spcAft>
          <a:spcPct val="0"/>
        </a:spcAft>
        <a:defRPr sz="2300" kern="1200">
          <a:solidFill>
            <a:schemeClr val="tx1"/>
          </a:solidFill>
          <a:latin typeface="+mn-lt"/>
          <a:ea typeface="Arial" pitchFamily="-111" charset="0"/>
          <a:cs typeface="Arial" charset="0"/>
        </a:defRPr>
      </a:lvl4pPr>
      <a:lvl5pPr marL="2057400" indent="-228600" algn="r" rtl="0" eaLnBrk="0" fontAlgn="base" hangingPunct="0">
        <a:spcBef>
          <a:spcPct val="20000"/>
        </a:spcBef>
        <a:spcAft>
          <a:spcPct val="0"/>
        </a:spcAft>
        <a:defRPr sz="2300" kern="1200">
          <a:solidFill>
            <a:schemeClr val="tx1"/>
          </a:solidFill>
          <a:latin typeface="+mn-lt"/>
          <a:ea typeface="Arial" pitchFamily="-111" charset="0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opStripe01.jp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9144000" cy="93726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8305800" y="6564313"/>
            <a:ext cx="665163" cy="246062"/>
          </a:xfrm>
          <a:prstGeom prst="rect">
            <a:avLst/>
          </a:prstGeom>
          <a:noFill/>
        </p:spPr>
        <p:txBody>
          <a:bodyPr lIns="0" rIns="0">
            <a:spAutoFit/>
          </a:bodyPr>
          <a:lstStyle/>
          <a:p>
            <a:pPr algn="r">
              <a:defRPr/>
            </a:pPr>
            <a:fld id="{68AE9C68-7B83-44DA-82A6-B93BF71329E2}" type="slidenum">
              <a:rPr lang="en-US" sz="100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000000"/>
              </a:solidFill>
            </a:endParaRPr>
          </a:p>
        </p:txBody>
      </p:sp>
      <p:pic>
        <p:nvPicPr>
          <p:cNvPr id="9" name="Picture 7" descr="Altarum logo.png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31863" y="6278196"/>
            <a:ext cx="1587050" cy="404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 userDrawn="1"/>
        </p:nvCxnSpPr>
        <p:spPr>
          <a:xfrm>
            <a:off x="0" y="6161623"/>
            <a:ext cx="9144000" cy="0"/>
          </a:xfrm>
          <a:prstGeom prst="line">
            <a:avLst/>
          </a:prstGeom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6625" y="84857"/>
            <a:ext cx="7292975" cy="657015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1862" y="1295400"/>
            <a:ext cx="7297737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30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23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0000"/>
        </a:buClr>
        <a:buSzPct val="70000"/>
        <a:buFont typeface="Wingdings 3" pitchFamily="18" charset="2"/>
        <a:buChar char="p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31825" indent="-285750" algn="l" defTabSz="914400" rtl="0" eaLnBrk="1" latinLnBrk="0" hangingPunct="1">
        <a:spcBef>
          <a:spcPct val="20000"/>
        </a:spcBef>
        <a:buClr>
          <a:srgbClr val="FF0000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7575" indent="-228600" algn="l" defTabSz="914400" rtl="0" eaLnBrk="1" latinLnBrk="0" hangingPunct="1">
        <a:spcBef>
          <a:spcPct val="20000"/>
        </a:spcBef>
        <a:buClr>
          <a:srgbClr val="FF0000"/>
        </a:buClr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1738" indent="-228600" algn="l" defTabSz="914400" rtl="0" eaLnBrk="1" latinLnBrk="0" hangingPunct="1">
        <a:spcBef>
          <a:spcPct val="20000"/>
        </a:spcBef>
        <a:buClr>
          <a:srgbClr val="FF0000"/>
        </a:buClr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487488" indent="-288925" algn="l" defTabSz="914400" rtl="0" eaLnBrk="1" latinLnBrk="0" hangingPunct="1">
        <a:spcBef>
          <a:spcPct val="20000"/>
        </a:spcBef>
        <a:buClr>
          <a:srgbClr val="FF0000"/>
        </a:buClr>
        <a:buFont typeface="Arial" pitchFamily="34" charset="0"/>
        <a:buChar char="»"/>
        <a:tabLst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opStripe01.jp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9144000" cy="93726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8305800" y="6564313"/>
            <a:ext cx="665163" cy="246062"/>
          </a:xfrm>
          <a:prstGeom prst="rect">
            <a:avLst/>
          </a:prstGeom>
          <a:noFill/>
        </p:spPr>
        <p:txBody>
          <a:bodyPr lIns="0" rIns="0">
            <a:spAutoFit/>
          </a:bodyPr>
          <a:lstStyle/>
          <a:p>
            <a:pPr algn="r">
              <a:defRPr/>
            </a:pPr>
            <a:fld id="{68AE9C68-7B83-44DA-82A6-B93BF71329E2}" type="slidenum">
              <a:rPr lang="en-US" sz="100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000000"/>
              </a:solidFill>
            </a:endParaRPr>
          </a:p>
        </p:txBody>
      </p:sp>
      <p:pic>
        <p:nvPicPr>
          <p:cNvPr id="9" name="Picture 7" descr="Altarum logo.png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31863" y="6278196"/>
            <a:ext cx="1587050" cy="404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 userDrawn="1"/>
        </p:nvCxnSpPr>
        <p:spPr>
          <a:xfrm>
            <a:off x="0" y="6161623"/>
            <a:ext cx="9144000" cy="0"/>
          </a:xfrm>
          <a:prstGeom prst="line">
            <a:avLst/>
          </a:prstGeom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6625" y="84857"/>
            <a:ext cx="7292975" cy="657015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1862" y="1295400"/>
            <a:ext cx="7297737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097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23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0000"/>
        </a:buClr>
        <a:buSzPct val="70000"/>
        <a:buFont typeface="Wingdings 3" pitchFamily="18" charset="2"/>
        <a:buChar char="p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31825" indent="-285750" algn="l" defTabSz="914400" rtl="0" eaLnBrk="1" latinLnBrk="0" hangingPunct="1">
        <a:spcBef>
          <a:spcPct val="20000"/>
        </a:spcBef>
        <a:buClr>
          <a:srgbClr val="FF0000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7575" indent="-228600" algn="l" defTabSz="914400" rtl="0" eaLnBrk="1" latinLnBrk="0" hangingPunct="1">
        <a:spcBef>
          <a:spcPct val="20000"/>
        </a:spcBef>
        <a:buClr>
          <a:srgbClr val="FF0000"/>
        </a:buClr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1738" indent="-228600" algn="l" defTabSz="914400" rtl="0" eaLnBrk="1" latinLnBrk="0" hangingPunct="1">
        <a:spcBef>
          <a:spcPct val="20000"/>
        </a:spcBef>
        <a:buClr>
          <a:srgbClr val="FF0000"/>
        </a:buClr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487488" indent="-288925" algn="l" defTabSz="914400" rtl="0" eaLnBrk="1" latinLnBrk="0" hangingPunct="1">
        <a:spcBef>
          <a:spcPct val="20000"/>
        </a:spcBef>
        <a:buClr>
          <a:srgbClr val="FF0000"/>
        </a:buClr>
        <a:buFont typeface="Arial" pitchFamily="34" charset="0"/>
        <a:buChar char="»"/>
        <a:tabLst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opStripe01.jp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9144000" cy="93726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8305800" y="6564313"/>
            <a:ext cx="665163" cy="246062"/>
          </a:xfrm>
          <a:prstGeom prst="rect">
            <a:avLst/>
          </a:prstGeom>
          <a:noFill/>
        </p:spPr>
        <p:txBody>
          <a:bodyPr lIns="0" rIns="0">
            <a:spAutoFit/>
          </a:bodyPr>
          <a:lstStyle/>
          <a:p>
            <a:pPr algn="r">
              <a:defRPr/>
            </a:pPr>
            <a:fld id="{68AE9C68-7B83-44DA-82A6-B93BF71329E2}" type="slidenum">
              <a:rPr lang="en-US" sz="100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000000"/>
              </a:solidFill>
            </a:endParaRPr>
          </a:p>
        </p:txBody>
      </p:sp>
      <p:pic>
        <p:nvPicPr>
          <p:cNvPr id="9" name="Picture 7" descr="Altarum logo.png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31863" y="6278196"/>
            <a:ext cx="1587050" cy="404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 userDrawn="1"/>
        </p:nvCxnSpPr>
        <p:spPr>
          <a:xfrm>
            <a:off x="0" y="6161623"/>
            <a:ext cx="9144000" cy="0"/>
          </a:xfrm>
          <a:prstGeom prst="line">
            <a:avLst/>
          </a:prstGeom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6625" y="84857"/>
            <a:ext cx="7292975" cy="657015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1862" y="1295400"/>
            <a:ext cx="7297737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655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23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0000"/>
        </a:buClr>
        <a:buSzPct val="70000"/>
        <a:buFont typeface="Wingdings 3" pitchFamily="18" charset="2"/>
        <a:buChar char="p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31825" indent="-285750" algn="l" defTabSz="914400" rtl="0" eaLnBrk="1" latinLnBrk="0" hangingPunct="1">
        <a:spcBef>
          <a:spcPct val="20000"/>
        </a:spcBef>
        <a:buClr>
          <a:srgbClr val="FF0000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7575" indent="-228600" algn="l" defTabSz="914400" rtl="0" eaLnBrk="1" latinLnBrk="0" hangingPunct="1">
        <a:spcBef>
          <a:spcPct val="20000"/>
        </a:spcBef>
        <a:buClr>
          <a:srgbClr val="FF0000"/>
        </a:buClr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1738" indent="-228600" algn="l" defTabSz="914400" rtl="0" eaLnBrk="1" latinLnBrk="0" hangingPunct="1">
        <a:spcBef>
          <a:spcPct val="20000"/>
        </a:spcBef>
        <a:buClr>
          <a:srgbClr val="FF0000"/>
        </a:buClr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487488" indent="-288925" algn="l" defTabSz="914400" rtl="0" eaLnBrk="1" latinLnBrk="0" hangingPunct="1">
        <a:spcBef>
          <a:spcPct val="20000"/>
        </a:spcBef>
        <a:buClr>
          <a:srgbClr val="FF0000"/>
        </a:buClr>
        <a:buFont typeface="Arial" pitchFamily="34" charset="0"/>
        <a:buChar char="»"/>
        <a:tabLst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opStripe01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9144000" cy="93726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8305800" y="6564313"/>
            <a:ext cx="665163" cy="246062"/>
          </a:xfrm>
          <a:prstGeom prst="rect">
            <a:avLst/>
          </a:prstGeom>
          <a:noFill/>
        </p:spPr>
        <p:txBody>
          <a:bodyPr lIns="0" rIns="0">
            <a:spAutoFit/>
          </a:bodyPr>
          <a:lstStyle/>
          <a:p>
            <a:pPr algn="r">
              <a:defRPr/>
            </a:pPr>
            <a:fld id="{68AE9C68-7B83-44DA-82A6-B93BF71329E2}" type="slidenum">
              <a:rPr lang="en-US" sz="100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000000"/>
              </a:solidFill>
            </a:endParaRPr>
          </a:p>
        </p:txBody>
      </p:sp>
      <p:pic>
        <p:nvPicPr>
          <p:cNvPr id="9" name="Picture 7" descr="Altarum logo.pn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31863" y="6278196"/>
            <a:ext cx="1587050" cy="404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 userDrawn="1"/>
        </p:nvCxnSpPr>
        <p:spPr>
          <a:xfrm>
            <a:off x="0" y="6161623"/>
            <a:ext cx="9144000" cy="0"/>
          </a:xfrm>
          <a:prstGeom prst="line">
            <a:avLst/>
          </a:prstGeom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6625" y="84857"/>
            <a:ext cx="7292975" cy="657015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1862" y="1295400"/>
            <a:ext cx="7297737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10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2" r:id="rId2"/>
    <p:sldLayoutId id="2147483723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23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0000"/>
        </a:buClr>
        <a:buSzPct val="70000"/>
        <a:buFont typeface="Wingdings 3" pitchFamily="18" charset="2"/>
        <a:buChar char="p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31825" indent="-285750" algn="l" defTabSz="914400" rtl="0" eaLnBrk="1" latinLnBrk="0" hangingPunct="1">
        <a:spcBef>
          <a:spcPct val="20000"/>
        </a:spcBef>
        <a:buClr>
          <a:srgbClr val="FF0000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7575" indent="-228600" algn="l" defTabSz="914400" rtl="0" eaLnBrk="1" latinLnBrk="0" hangingPunct="1">
        <a:spcBef>
          <a:spcPct val="20000"/>
        </a:spcBef>
        <a:buClr>
          <a:srgbClr val="FF0000"/>
        </a:buClr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1738" indent="-228600" algn="l" defTabSz="914400" rtl="0" eaLnBrk="1" latinLnBrk="0" hangingPunct="1">
        <a:spcBef>
          <a:spcPct val="20000"/>
        </a:spcBef>
        <a:buClr>
          <a:srgbClr val="FF0000"/>
        </a:buClr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487488" indent="-288925" algn="l" defTabSz="914400" rtl="0" eaLnBrk="1" latinLnBrk="0" hangingPunct="1">
        <a:spcBef>
          <a:spcPct val="20000"/>
        </a:spcBef>
        <a:buClr>
          <a:srgbClr val="FF0000"/>
        </a:buClr>
        <a:buFont typeface="Arial" pitchFamily="34" charset="0"/>
        <a:buChar char="»"/>
        <a:tabLst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opStripe01.jp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9144000" cy="93726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8305800" y="6564313"/>
            <a:ext cx="665163" cy="246062"/>
          </a:xfrm>
          <a:prstGeom prst="rect">
            <a:avLst/>
          </a:prstGeom>
          <a:noFill/>
        </p:spPr>
        <p:txBody>
          <a:bodyPr lIns="0" rIns="0">
            <a:spAutoFit/>
          </a:bodyPr>
          <a:lstStyle/>
          <a:p>
            <a:pPr algn="r">
              <a:defRPr/>
            </a:pPr>
            <a:fld id="{68AE9C68-7B83-44DA-82A6-B93BF71329E2}" type="slidenum">
              <a:rPr lang="en-US" sz="100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000000"/>
              </a:solidFill>
            </a:endParaRPr>
          </a:p>
        </p:txBody>
      </p:sp>
      <p:pic>
        <p:nvPicPr>
          <p:cNvPr id="9" name="Picture 7" descr="Altarum logo.png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31863" y="6278196"/>
            <a:ext cx="1587050" cy="404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 userDrawn="1"/>
        </p:nvCxnSpPr>
        <p:spPr>
          <a:xfrm>
            <a:off x="0" y="6161623"/>
            <a:ext cx="9144000" cy="0"/>
          </a:xfrm>
          <a:prstGeom prst="line">
            <a:avLst/>
          </a:prstGeom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6625" y="84857"/>
            <a:ext cx="7292975" cy="657015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1862" y="1295400"/>
            <a:ext cx="7297737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49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23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0000"/>
        </a:buClr>
        <a:buSzPct val="70000"/>
        <a:buFont typeface="Wingdings 3" pitchFamily="18" charset="2"/>
        <a:buChar char="p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31825" indent="-285750" algn="l" defTabSz="914400" rtl="0" eaLnBrk="1" latinLnBrk="0" hangingPunct="1">
        <a:spcBef>
          <a:spcPct val="20000"/>
        </a:spcBef>
        <a:buClr>
          <a:srgbClr val="FF0000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7575" indent="-228600" algn="l" defTabSz="914400" rtl="0" eaLnBrk="1" latinLnBrk="0" hangingPunct="1">
        <a:spcBef>
          <a:spcPct val="20000"/>
        </a:spcBef>
        <a:buClr>
          <a:srgbClr val="FF0000"/>
        </a:buClr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1738" indent="-228600" algn="l" defTabSz="914400" rtl="0" eaLnBrk="1" latinLnBrk="0" hangingPunct="1">
        <a:spcBef>
          <a:spcPct val="20000"/>
        </a:spcBef>
        <a:buClr>
          <a:srgbClr val="FF0000"/>
        </a:buClr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487488" indent="-288925" algn="l" defTabSz="914400" rtl="0" eaLnBrk="1" latinLnBrk="0" hangingPunct="1">
        <a:spcBef>
          <a:spcPct val="20000"/>
        </a:spcBef>
        <a:buClr>
          <a:srgbClr val="FF0000"/>
        </a:buClr>
        <a:buFont typeface="Arial" pitchFamily="34" charset="0"/>
        <a:buChar char="»"/>
        <a:tabLst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opStripe01.jp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9144000" cy="93726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8305800" y="6564313"/>
            <a:ext cx="665163" cy="246062"/>
          </a:xfrm>
          <a:prstGeom prst="rect">
            <a:avLst/>
          </a:prstGeom>
          <a:noFill/>
        </p:spPr>
        <p:txBody>
          <a:bodyPr lIns="0" rIns="0">
            <a:spAutoFit/>
          </a:bodyPr>
          <a:lstStyle/>
          <a:p>
            <a:pPr algn="r">
              <a:defRPr/>
            </a:pPr>
            <a:fld id="{68AE9C68-7B83-44DA-82A6-B93BF71329E2}" type="slidenum">
              <a:rPr lang="en-US" sz="100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000000"/>
              </a:solidFill>
            </a:endParaRPr>
          </a:p>
        </p:txBody>
      </p:sp>
      <p:pic>
        <p:nvPicPr>
          <p:cNvPr id="9" name="Picture 7" descr="Altarum logo.png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31863" y="6278196"/>
            <a:ext cx="1587050" cy="404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 userDrawn="1"/>
        </p:nvCxnSpPr>
        <p:spPr>
          <a:xfrm>
            <a:off x="0" y="6161623"/>
            <a:ext cx="9144000" cy="0"/>
          </a:xfrm>
          <a:prstGeom prst="line">
            <a:avLst/>
          </a:prstGeom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6625" y="84857"/>
            <a:ext cx="7292975" cy="657015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1862" y="1295400"/>
            <a:ext cx="7297737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46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23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0000"/>
        </a:buClr>
        <a:buSzPct val="70000"/>
        <a:buFont typeface="Wingdings 3" pitchFamily="18" charset="2"/>
        <a:buChar char="p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31825" indent="-285750" algn="l" defTabSz="914400" rtl="0" eaLnBrk="1" latinLnBrk="0" hangingPunct="1">
        <a:spcBef>
          <a:spcPct val="20000"/>
        </a:spcBef>
        <a:buClr>
          <a:srgbClr val="FF0000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7575" indent="-228600" algn="l" defTabSz="914400" rtl="0" eaLnBrk="1" latinLnBrk="0" hangingPunct="1">
        <a:spcBef>
          <a:spcPct val="20000"/>
        </a:spcBef>
        <a:buClr>
          <a:srgbClr val="FF0000"/>
        </a:buClr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1738" indent="-228600" algn="l" defTabSz="914400" rtl="0" eaLnBrk="1" latinLnBrk="0" hangingPunct="1">
        <a:spcBef>
          <a:spcPct val="20000"/>
        </a:spcBef>
        <a:buClr>
          <a:srgbClr val="FF0000"/>
        </a:buClr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487488" indent="-288925" algn="l" defTabSz="914400" rtl="0" eaLnBrk="1" latinLnBrk="0" hangingPunct="1">
        <a:spcBef>
          <a:spcPct val="20000"/>
        </a:spcBef>
        <a:buClr>
          <a:srgbClr val="FF0000"/>
        </a:buClr>
        <a:buFont typeface="Arial" pitchFamily="34" charset="0"/>
        <a:buChar char="»"/>
        <a:tabLst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opStripe01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93726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8305800" y="6564313"/>
            <a:ext cx="665163" cy="246062"/>
          </a:xfrm>
          <a:prstGeom prst="rect">
            <a:avLst/>
          </a:prstGeom>
          <a:noFill/>
        </p:spPr>
        <p:txBody>
          <a:bodyPr lIns="0" rIns="0">
            <a:spAutoFit/>
          </a:bodyPr>
          <a:lstStyle/>
          <a:p>
            <a:pPr algn="r">
              <a:defRPr/>
            </a:pPr>
            <a:fld id="{68AE9C68-7B83-44DA-82A6-B93BF71329E2}" type="slidenum">
              <a:rPr lang="en-US" sz="100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000000"/>
              </a:solidFill>
            </a:endParaRPr>
          </a:p>
        </p:txBody>
      </p:sp>
      <p:pic>
        <p:nvPicPr>
          <p:cNvPr id="9" name="Picture 7" descr="Altarum logo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1863" y="6278196"/>
            <a:ext cx="1587050" cy="404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 userDrawn="1"/>
        </p:nvCxnSpPr>
        <p:spPr>
          <a:xfrm>
            <a:off x="0" y="6161623"/>
            <a:ext cx="9144000" cy="0"/>
          </a:xfrm>
          <a:prstGeom prst="line">
            <a:avLst/>
          </a:prstGeom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6625" y="84857"/>
            <a:ext cx="7292975" cy="657015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1862" y="1295400"/>
            <a:ext cx="7297737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274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23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0000"/>
        </a:buClr>
        <a:buSzPct val="70000"/>
        <a:buFont typeface="Wingdings 3" pitchFamily="18" charset="2"/>
        <a:buChar char="p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31825" indent="-285750" algn="l" defTabSz="914400" rtl="0" eaLnBrk="1" latinLnBrk="0" hangingPunct="1">
        <a:spcBef>
          <a:spcPct val="20000"/>
        </a:spcBef>
        <a:buClr>
          <a:srgbClr val="FF0000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7575" indent="-228600" algn="l" defTabSz="914400" rtl="0" eaLnBrk="1" latinLnBrk="0" hangingPunct="1">
        <a:spcBef>
          <a:spcPct val="20000"/>
        </a:spcBef>
        <a:buClr>
          <a:srgbClr val="FF0000"/>
        </a:buClr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1738" indent="-228600" algn="l" defTabSz="914400" rtl="0" eaLnBrk="1" latinLnBrk="0" hangingPunct="1">
        <a:spcBef>
          <a:spcPct val="20000"/>
        </a:spcBef>
        <a:buClr>
          <a:srgbClr val="FF0000"/>
        </a:buClr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487488" indent="-288925" algn="l" defTabSz="914400" rtl="0" eaLnBrk="1" latinLnBrk="0" hangingPunct="1">
        <a:spcBef>
          <a:spcPct val="20000"/>
        </a:spcBef>
        <a:buClr>
          <a:srgbClr val="FF0000"/>
        </a:buClr>
        <a:buFont typeface="Arial" pitchFamily="34" charset="0"/>
        <a:buChar char="»"/>
        <a:tabLst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4951939" y="6273180"/>
            <a:ext cx="339880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00" i="1" dirty="0" smtClean="0">
                <a:solidFill>
                  <a:srgbClr val="000000"/>
                </a:solidFill>
              </a:rPr>
              <a:t>Altarum Institute integrates independent research and client-centered consulting to deliver comprehensive, systems-based solutions that improve health and health care. A nonprofit, Altarum serves clients in both the public and private sectors. </a:t>
            </a:r>
          </a:p>
          <a:p>
            <a:r>
              <a:rPr lang="en-US" sz="700" i="1" dirty="0" smtClean="0">
                <a:solidFill>
                  <a:srgbClr val="000000"/>
                </a:solidFill>
              </a:rPr>
              <a:t>For more information, visit </a:t>
            </a:r>
            <a:r>
              <a:rPr lang="en-US" sz="700" b="1" i="1" dirty="0" smtClean="0">
                <a:solidFill>
                  <a:srgbClr val="000000"/>
                </a:solidFill>
              </a:rPr>
              <a:t>www.altarum.org</a:t>
            </a:r>
            <a:endParaRPr lang="en-US" sz="700" b="1" i="1" dirty="0">
              <a:solidFill>
                <a:srgbClr val="000000"/>
              </a:solidFill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941512" y="2479675"/>
            <a:ext cx="6288088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Space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35162" y="3508375"/>
            <a:ext cx="6294438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9927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</p:sldLayoutIdLst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ts val="1800"/>
        </a:spcAft>
        <a:defRPr sz="3600" b="1" kern="1200">
          <a:solidFill>
            <a:schemeClr val="tx1"/>
          </a:solidFill>
          <a:latin typeface="Arial" pitchFamily="34" charset="0"/>
          <a:ea typeface="Arial" pitchFamily="-111" charset="0"/>
          <a:cs typeface="Arial" pitchFamily="34" charset="0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ts val="1800"/>
        </a:spcAft>
        <a:defRPr sz="3600" b="1">
          <a:solidFill>
            <a:schemeClr val="tx1"/>
          </a:solidFill>
          <a:latin typeface="Arial" pitchFamily="34" charset="0"/>
          <a:ea typeface="Arial" pitchFamily="-111" charset="0"/>
          <a:cs typeface="Arial" pitchFamily="34" charset="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ts val="1800"/>
        </a:spcAft>
        <a:defRPr sz="3600" b="1">
          <a:solidFill>
            <a:schemeClr val="tx1"/>
          </a:solidFill>
          <a:latin typeface="Arial" pitchFamily="34" charset="0"/>
          <a:ea typeface="Arial" pitchFamily="-111" charset="0"/>
          <a:cs typeface="Arial" pitchFamily="34" charset="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ts val="1800"/>
        </a:spcAft>
        <a:defRPr sz="3600" b="1">
          <a:solidFill>
            <a:schemeClr val="tx1"/>
          </a:solidFill>
          <a:latin typeface="Arial" pitchFamily="34" charset="0"/>
          <a:ea typeface="Arial" pitchFamily="-111" charset="0"/>
          <a:cs typeface="Arial" pitchFamily="34" charset="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ts val="1800"/>
        </a:spcAft>
        <a:defRPr sz="3600" b="1">
          <a:solidFill>
            <a:schemeClr val="tx1"/>
          </a:solidFill>
          <a:latin typeface="Arial" pitchFamily="34" charset="0"/>
          <a:ea typeface="Arial" pitchFamily="-111" charset="0"/>
          <a:cs typeface="Arial" pitchFamily="34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ts val="1800"/>
        </a:spcAft>
        <a:defRPr sz="36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ts val="1800"/>
        </a:spcAft>
        <a:defRPr sz="36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ts val="1800"/>
        </a:spcAft>
        <a:defRPr sz="36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ts val="1800"/>
        </a:spcAft>
        <a:defRPr sz="36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0" eaLnBrk="0" fontAlgn="base" hangingPunct="0">
        <a:lnSpc>
          <a:spcPct val="95000"/>
        </a:lnSpc>
        <a:spcBef>
          <a:spcPct val="0"/>
        </a:spcBef>
        <a:spcAft>
          <a:spcPts val="1800"/>
        </a:spcAft>
        <a:defRPr sz="2300" kern="1200">
          <a:solidFill>
            <a:schemeClr val="tx1"/>
          </a:solidFill>
          <a:latin typeface="Arial" pitchFamily="34" charset="0"/>
          <a:ea typeface="Arial" pitchFamily="-111" charset="0"/>
          <a:cs typeface="Arial" pitchFamily="34" charset="0"/>
        </a:defRPr>
      </a:lvl1pPr>
      <a:lvl2pPr marL="742950" indent="-285750" algn="r" rtl="0" eaLnBrk="0" fontAlgn="base" hangingPunct="0">
        <a:spcBef>
          <a:spcPct val="20000"/>
        </a:spcBef>
        <a:spcAft>
          <a:spcPct val="0"/>
        </a:spcAft>
        <a:defRPr sz="2300" kern="1200">
          <a:solidFill>
            <a:schemeClr val="tx1"/>
          </a:solidFill>
          <a:latin typeface="+mn-lt"/>
          <a:ea typeface="Arial" pitchFamily="-111" charset="0"/>
          <a:cs typeface="Arial" charset="0"/>
        </a:defRPr>
      </a:lvl2pPr>
      <a:lvl3pPr marL="1143000" indent="-228600" algn="r" rtl="0" eaLnBrk="0" fontAlgn="base" hangingPunct="0">
        <a:spcBef>
          <a:spcPct val="20000"/>
        </a:spcBef>
        <a:spcAft>
          <a:spcPct val="0"/>
        </a:spcAft>
        <a:defRPr sz="2300" kern="1200">
          <a:solidFill>
            <a:schemeClr val="tx1"/>
          </a:solidFill>
          <a:latin typeface="+mn-lt"/>
          <a:ea typeface="Arial" pitchFamily="-111" charset="0"/>
          <a:cs typeface="Arial" charset="0"/>
        </a:defRPr>
      </a:lvl3pPr>
      <a:lvl4pPr marL="1600200" indent="-228600" algn="r" rtl="0" eaLnBrk="0" fontAlgn="base" hangingPunct="0">
        <a:spcBef>
          <a:spcPct val="20000"/>
        </a:spcBef>
        <a:spcAft>
          <a:spcPct val="0"/>
        </a:spcAft>
        <a:defRPr sz="2300" kern="1200">
          <a:solidFill>
            <a:schemeClr val="tx1"/>
          </a:solidFill>
          <a:latin typeface="+mn-lt"/>
          <a:ea typeface="Arial" pitchFamily="-111" charset="0"/>
          <a:cs typeface="Arial" charset="0"/>
        </a:defRPr>
      </a:lvl4pPr>
      <a:lvl5pPr marL="2057400" indent="-228600" algn="r" rtl="0" eaLnBrk="0" fontAlgn="base" hangingPunct="0">
        <a:spcBef>
          <a:spcPct val="20000"/>
        </a:spcBef>
        <a:spcAft>
          <a:spcPct val="0"/>
        </a:spcAft>
        <a:defRPr sz="2300" kern="1200">
          <a:solidFill>
            <a:schemeClr val="tx1"/>
          </a:solidFill>
          <a:latin typeface="+mn-lt"/>
          <a:ea typeface="Arial" pitchFamily="-111" charset="0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://creativecommons.org/licenses/by/2.5/" TargetMode="External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medicaring.org/2013/08/20/medicaring4life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oleObject" Target="../embeddings/Microsoft_Excel_97-2003_Worksheet1.xls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source=images&amp;cd=&amp;cad=rja&amp;docid=Zk6UMtEBP0IdPM&amp;tbnid=I255j0bOxrHbnM:&amp;ved=0CAgQjRwwADjDAQ&amp;url=http://www.ridelust.com/category/best-of/rants-raves/crash-testing/page/4/&amp;ei=qEZ9UrPSLIiusATdyIHwDA&amp;psig=AFQjCNH59CCzFwPvZ68HpEfFLAl1E9G44g&amp;ust=1384028200825075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28651" y="1945793"/>
            <a:ext cx="7600950" cy="1470025"/>
          </a:xfrm>
        </p:spPr>
        <p:txBody>
          <a:bodyPr/>
          <a:lstStyle/>
          <a:p>
            <a:pPr algn="l"/>
            <a:r>
              <a:rPr lang="en-US" sz="48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MediCaring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Reliable Care at Sustainable Cost </a:t>
            </a:r>
            <a:b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the Years We Live with Frailty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61241" y="3517900"/>
            <a:ext cx="7378262" cy="23114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Joanne Lynn, MD, MA,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MS, Director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Center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Elder Care and Advanced Illness</a:t>
            </a:r>
          </a:p>
          <a:p>
            <a:pPr algn="l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November 12,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2013</a:t>
            </a:r>
          </a:p>
          <a:p>
            <a:pPr algn="l"/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Joanne.Lynn@altarum.org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dirty="0" smtClean="0"/>
              <a:t>Customize </a:t>
            </a:r>
            <a:r>
              <a:rPr lang="en-US" sz="2800" dirty="0"/>
              <a:t>services for frail elderly cohort</a:t>
            </a:r>
          </a:p>
          <a:p>
            <a:pPr lvl="0"/>
            <a:r>
              <a:rPr lang="en-US" sz="2800" dirty="0"/>
              <a:t>Generate good patient-centered care plans</a:t>
            </a:r>
          </a:p>
          <a:p>
            <a:pPr lvl="0"/>
            <a:r>
              <a:rPr lang="en-US" sz="2800" dirty="0"/>
              <a:t>Adapt medical care</a:t>
            </a:r>
          </a:p>
          <a:p>
            <a:pPr lvl="0"/>
            <a:r>
              <a:rPr lang="en-US" sz="2800" dirty="0"/>
              <a:t>Include long-term services</a:t>
            </a:r>
          </a:p>
          <a:p>
            <a:pPr lvl="0"/>
            <a:r>
              <a:rPr lang="en-US" sz="2800" dirty="0"/>
              <a:t>Develop local layer of  monitoring and </a:t>
            </a:r>
            <a:r>
              <a:rPr lang="en-US" sz="2800" dirty="0" smtClean="0"/>
              <a:t>management</a:t>
            </a:r>
          </a:p>
          <a:p>
            <a:pPr marL="0" lvl="0" indent="0">
              <a:buNone/>
            </a:pPr>
            <a:endParaRPr lang="en-US" sz="2800" dirty="0" smtClean="0"/>
          </a:p>
          <a:p>
            <a:pPr>
              <a:buSzPct val="130000"/>
              <a:buBlip>
                <a:blip r:embed="rId2"/>
              </a:buBlip>
            </a:pPr>
            <a:r>
              <a:rPr lang="en-US" sz="3200" b="1" i="1" dirty="0">
                <a:solidFill>
                  <a:srgbClr val="C00000"/>
                </a:solidFill>
              </a:rPr>
              <a:t>Channel the fear and frustration into the will to change</a:t>
            </a:r>
          </a:p>
          <a:p>
            <a:endParaRPr lang="en-US" sz="2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9081" y="84857"/>
            <a:ext cx="7970520" cy="657015"/>
          </a:xfrm>
        </p:spPr>
        <p:txBody>
          <a:bodyPr>
            <a:normAutofit fontScale="90000"/>
          </a:bodyPr>
          <a:lstStyle/>
          <a:p>
            <a:r>
              <a:rPr lang="en-US" sz="3600" dirty="0" err="1" smtClean="0"/>
              <a:t>MediCaring</a:t>
            </a:r>
            <a:r>
              <a:rPr lang="en-US" sz="3600" dirty="0" smtClean="0"/>
              <a:t>!    </a:t>
            </a:r>
            <a:r>
              <a:rPr lang="en-US" sz="3100" i="1" dirty="0" smtClean="0"/>
              <a:t>Key </a:t>
            </a:r>
            <a:r>
              <a:rPr lang="en-US" sz="3100" i="1" dirty="0"/>
              <a:t>Components of Reform</a:t>
            </a:r>
          </a:p>
        </p:txBody>
      </p:sp>
    </p:spTree>
    <p:extLst>
      <p:ext uri="{BB962C8B-B14F-4D97-AF65-F5344CB8AC3E}">
        <p14:creationId xmlns:p14="http://schemas.microsoft.com/office/powerpoint/2010/main" val="193797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3"/>
          <p:cNvSpPr>
            <a:spLocks noGrp="1"/>
          </p:cNvSpPr>
          <p:nvPr>
            <p:ph type="title"/>
          </p:nvPr>
        </p:nvSpPr>
        <p:spPr>
          <a:xfrm>
            <a:off x="320843" y="84857"/>
            <a:ext cx="8616644" cy="65701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3000" dirty="0" smtClean="0">
                <a:latin typeface="+mn-lt"/>
                <a:ea typeface="Arial" pitchFamily="-111" charset="0"/>
              </a:rPr>
              <a:t>Identification of Frail Elders in Need of Medicaring™</a:t>
            </a:r>
            <a:endParaRPr sz="3000" dirty="0" smtClean="0">
              <a:latin typeface="+mn-lt"/>
              <a:ea typeface="Arial" pitchFamily="-111" charset="0"/>
            </a:endParaRPr>
          </a:p>
        </p:txBody>
      </p:sp>
      <p:sp>
        <p:nvSpPr>
          <p:cNvPr id="17411" name="TextBox 6"/>
          <p:cNvSpPr txBox="1">
            <a:spLocks noChangeArrowheads="1"/>
          </p:cNvSpPr>
          <p:nvPr/>
        </p:nvSpPr>
        <p:spPr bwMode="auto">
          <a:xfrm>
            <a:off x="2122701" y="1390363"/>
            <a:ext cx="4455279" cy="156966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2400" b="1" i="1" dirty="0" smtClean="0">
                <a:solidFill>
                  <a:prstClr val="black"/>
                </a:solidFill>
              </a:rPr>
              <a:t>AND one of the following:</a:t>
            </a:r>
            <a:endParaRPr lang="en-US" altLang="en-US" sz="2400" b="1" i="1" dirty="0">
              <a:solidFill>
                <a:prstClr val="black"/>
              </a:solidFill>
            </a:endParaRPr>
          </a:p>
          <a:p>
            <a:pPr algn="ctr" eaLnBrk="1" hangingPunct="1"/>
            <a:r>
              <a:rPr lang="en-US" altLang="en-US" sz="2400" u="sng" dirty="0" smtClean="0">
                <a:solidFill>
                  <a:prstClr val="black"/>
                </a:solidFill>
              </a:rPr>
              <a:t>&gt;</a:t>
            </a:r>
            <a:r>
              <a:rPr lang="en-US" altLang="en-US" sz="2400" dirty="0" smtClean="0">
                <a:solidFill>
                  <a:prstClr val="black"/>
                </a:solidFill>
              </a:rPr>
              <a:t>1 ADL deficit or</a:t>
            </a:r>
          </a:p>
          <a:p>
            <a:pPr algn="ctr" eaLnBrk="1" hangingPunct="1"/>
            <a:r>
              <a:rPr lang="en-US" altLang="en-US" sz="2400" dirty="0" smtClean="0">
                <a:solidFill>
                  <a:prstClr val="black"/>
                </a:solidFill>
              </a:rPr>
              <a:t>Requires constant supervision </a:t>
            </a:r>
            <a:r>
              <a:rPr lang="en-US" altLang="en-US" sz="2400" b="1" i="1" dirty="0" smtClean="0">
                <a:solidFill>
                  <a:prstClr val="black"/>
                </a:solidFill>
              </a:rPr>
              <a:t>OR </a:t>
            </a:r>
          </a:p>
          <a:p>
            <a:pPr algn="ctr" eaLnBrk="1" hangingPunct="1"/>
            <a:r>
              <a:rPr lang="en-US" altLang="en-US" sz="2400" dirty="0" smtClean="0">
                <a:solidFill>
                  <a:prstClr val="black"/>
                </a:solidFill>
              </a:rPr>
              <a:t>Expected to meet criteria in 1-2Y</a:t>
            </a:r>
            <a:endParaRPr lang="en-US" altLang="en-US" sz="2400" dirty="0">
              <a:solidFill>
                <a:prstClr val="black"/>
              </a:solidFill>
            </a:endParaRPr>
          </a:p>
        </p:txBody>
      </p:sp>
      <p:sp>
        <p:nvSpPr>
          <p:cNvPr id="13317" name="TextBox 8"/>
          <p:cNvSpPr txBox="1">
            <a:spLocks noChangeArrowheads="1"/>
          </p:cNvSpPr>
          <p:nvPr/>
        </p:nvSpPr>
        <p:spPr bwMode="auto">
          <a:xfrm>
            <a:off x="9626600" y="205105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3318" name="TextBox 9"/>
          <p:cNvSpPr txBox="1">
            <a:spLocks noChangeArrowheads="1"/>
          </p:cNvSpPr>
          <p:nvPr/>
        </p:nvSpPr>
        <p:spPr bwMode="auto">
          <a:xfrm>
            <a:off x="3084513" y="5103813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7421" name="TextBox 19"/>
          <p:cNvSpPr txBox="1">
            <a:spLocks noChangeArrowheads="1"/>
          </p:cNvSpPr>
          <p:nvPr/>
        </p:nvSpPr>
        <p:spPr bwMode="auto">
          <a:xfrm>
            <a:off x="6849445" y="1383738"/>
            <a:ext cx="1770486" cy="40011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2000" dirty="0" smtClean="0">
                <a:solidFill>
                  <a:prstClr val="black"/>
                </a:solidFill>
              </a:rPr>
              <a:t>Unless Opt Out</a:t>
            </a:r>
            <a:endParaRPr lang="en-US" altLang="en-US" sz="2000" dirty="0">
              <a:solidFill>
                <a:prstClr val="black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837884" y="3167777"/>
            <a:ext cx="5480191" cy="1314033"/>
            <a:chOff x="2358483" y="4630946"/>
            <a:chExt cx="5480191" cy="1314033"/>
          </a:xfrm>
        </p:grpSpPr>
        <p:sp>
          <p:nvSpPr>
            <p:cNvPr id="2" name="Flowchart: Punched Tape 1"/>
            <p:cNvSpPr/>
            <p:nvPr/>
          </p:nvSpPr>
          <p:spPr bwMode="auto">
            <a:xfrm>
              <a:off x="3056627" y="4630946"/>
              <a:ext cx="4083903" cy="1314033"/>
            </a:xfrm>
            <a:prstGeom prst="flowChartPunchedTap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rtlCol="0" anchor="b"/>
            <a:lstStyle/>
            <a:p>
              <a:pPr algn="ctr"/>
              <a:endParaRPr lang="en-US" sz="2800">
                <a:solidFill>
                  <a:prstClr val="white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358483" y="4930269"/>
              <a:ext cx="54801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smtClean="0">
                  <a:solidFill>
                    <a:srgbClr val="FFC000"/>
                  </a:solidFill>
                  <a:latin typeface="Meiryo UI" panose="020B0604030504040204" pitchFamily="34" charset="-128"/>
                  <a:ea typeface="Meiryo UI" panose="020B0604030504040204" pitchFamily="34" charset="-128"/>
                  <a:cs typeface="Meiryo UI" panose="020B0604030504040204" pitchFamily="34" charset="-128"/>
                </a:rPr>
                <a:t>Frail Elderly</a:t>
              </a:r>
              <a:endParaRPr lang="en-US" sz="4400" b="1" dirty="0">
                <a:solidFill>
                  <a:srgbClr val="FFC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endParaRPr>
            </a:p>
          </p:txBody>
        </p:sp>
      </p:grpSp>
      <p:sp>
        <p:nvSpPr>
          <p:cNvPr id="24" name="TextBox 6"/>
          <p:cNvSpPr txBox="1">
            <a:spLocks noChangeArrowheads="1"/>
          </p:cNvSpPr>
          <p:nvPr/>
        </p:nvSpPr>
        <p:spPr bwMode="auto">
          <a:xfrm>
            <a:off x="2122700" y="4813671"/>
            <a:ext cx="4455280" cy="46166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2400" b="1" i="1" dirty="0" smtClean="0">
                <a:solidFill>
                  <a:prstClr val="black"/>
                </a:solidFill>
              </a:rPr>
              <a:t>Want a sensible care system</a:t>
            </a:r>
            <a:endParaRPr lang="en-US" altLang="en-US" sz="2400" dirty="0">
              <a:solidFill>
                <a:prstClr val="black"/>
              </a:solidFill>
            </a:endParaRPr>
          </a:p>
        </p:txBody>
      </p:sp>
      <p:sp>
        <p:nvSpPr>
          <p:cNvPr id="5" name="Curved Down Arrow 4"/>
          <p:cNvSpPr/>
          <p:nvPr/>
        </p:nvSpPr>
        <p:spPr bwMode="auto">
          <a:xfrm rot="1772694">
            <a:off x="6825337" y="1951259"/>
            <a:ext cx="1380999" cy="877767"/>
          </a:xfrm>
          <a:prstGeom prst="curvedDownArrow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rtlCol="0" anchor="b"/>
          <a:lstStyle/>
          <a:p>
            <a:pPr algn="ctr"/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7" name="Curved Up Arrow 6"/>
          <p:cNvSpPr/>
          <p:nvPr/>
        </p:nvSpPr>
        <p:spPr bwMode="auto">
          <a:xfrm rot="19501156">
            <a:off x="6825311" y="4553040"/>
            <a:ext cx="1380744" cy="877824"/>
          </a:xfrm>
          <a:prstGeom prst="curvedUpArrow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rtlCol="0" anchor="b"/>
          <a:lstStyle/>
          <a:p>
            <a:pPr algn="ctr"/>
            <a:endParaRPr lang="en-US" sz="2800">
              <a:solidFill>
                <a:srgbClr val="00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6702" y="1621177"/>
            <a:ext cx="2034378" cy="1014710"/>
            <a:chOff x="1" y="2869375"/>
            <a:chExt cx="2034378" cy="1014710"/>
          </a:xfrm>
        </p:grpSpPr>
        <p:sp>
          <p:nvSpPr>
            <p:cNvPr id="8" name="Right Arrow 7"/>
            <p:cNvSpPr/>
            <p:nvPr/>
          </p:nvSpPr>
          <p:spPr bwMode="auto">
            <a:xfrm>
              <a:off x="1" y="2869375"/>
              <a:ext cx="1906222" cy="1014710"/>
            </a:xfrm>
            <a:prstGeom prst="rightArrow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rtlCol="0" anchor="b"/>
            <a:lstStyle/>
            <a:p>
              <a:pPr algn="ctr"/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8352" y="3115120"/>
              <a:ext cx="19760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C000"/>
                  </a:solidFill>
                </a:rPr>
                <a:t>Age </a:t>
              </a:r>
              <a:r>
                <a:rPr lang="en-US" sz="2800" b="1" u="sng" dirty="0" smtClean="0">
                  <a:solidFill>
                    <a:srgbClr val="FFC000"/>
                  </a:solidFill>
                </a:rPr>
                <a:t>&gt;</a:t>
              </a:r>
              <a:r>
                <a:rPr lang="en-US" sz="2800" b="1" dirty="0" smtClean="0">
                  <a:solidFill>
                    <a:srgbClr val="FFC000"/>
                  </a:solidFill>
                </a:rPr>
                <a:t>65</a:t>
              </a:r>
              <a:endParaRPr lang="en-US" sz="2800" b="1" u="sng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16702" y="4538653"/>
            <a:ext cx="2034378" cy="1014710"/>
            <a:chOff x="1" y="2869375"/>
            <a:chExt cx="2034378" cy="1014710"/>
          </a:xfrm>
        </p:grpSpPr>
        <p:sp>
          <p:nvSpPr>
            <p:cNvPr id="27" name="Right Arrow 26"/>
            <p:cNvSpPr/>
            <p:nvPr/>
          </p:nvSpPr>
          <p:spPr bwMode="auto">
            <a:xfrm>
              <a:off x="1" y="2869375"/>
              <a:ext cx="1906222" cy="1014710"/>
            </a:xfrm>
            <a:prstGeom prst="rightArrow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rtlCol="0" anchor="b"/>
            <a:lstStyle/>
            <a:p>
              <a:pPr algn="ctr"/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8352" y="3115120"/>
              <a:ext cx="19760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C000"/>
                  </a:solidFill>
                </a:rPr>
                <a:t>Age </a:t>
              </a:r>
              <a:r>
                <a:rPr lang="en-US" sz="2800" b="1" u="sng" dirty="0" smtClean="0">
                  <a:solidFill>
                    <a:srgbClr val="FFC000"/>
                  </a:solidFill>
                </a:rPr>
                <a:t>&gt;</a:t>
              </a:r>
              <a:r>
                <a:rPr lang="en-US" sz="2800" b="1" dirty="0">
                  <a:solidFill>
                    <a:srgbClr val="FFC000"/>
                  </a:solidFill>
                </a:rPr>
                <a:t>8</a:t>
              </a:r>
              <a:r>
                <a:rPr lang="en-US" sz="2800" b="1" dirty="0" smtClean="0">
                  <a:solidFill>
                    <a:srgbClr val="FFC000"/>
                  </a:solidFill>
                </a:rPr>
                <a:t>5</a:t>
              </a:r>
              <a:endParaRPr lang="en-US" sz="2800" b="1" u="sng" dirty="0">
                <a:solidFill>
                  <a:srgbClr val="FFC000"/>
                </a:solidFill>
              </a:endParaRPr>
            </a:p>
          </p:txBody>
        </p:sp>
      </p:grpSp>
      <p:sp>
        <p:nvSpPr>
          <p:cNvPr id="29" name="TextBox 21"/>
          <p:cNvSpPr txBox="1">
            <a:spLocks noChangeArrowheads="1"/>
          </p:cNvSpPr>
          <p:nvPr/>
        </p:nvSpPr>
        <p:spPr bwMode="auto">
          <a:xfrm>
            <a:off x="6849445" y="5641945"/>
            <a:ext cx="1396985" cy="40011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prstClr val="black"/>
                </a:solidFill>
              </a:rPr>
              <a:t>With Opt In</a:t>
            </a:r>
          </a:p>
        </p:txBody>
      </p:sp>
    </p:spTree>
    <p:extLst>
      <p:ext uri="{BB962C8B-B14F-4D97-AF65-F5344CB8AC3E}">
        <p14:creationId xmlns:p14="http://schemas.microsoft.com/office/powerpoint/2010/main" val="36659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nimBg="1"/>
      <p:bldP spid="17421" grpId="0" animBg="1"/>
      <p:bldP spid="24" grpId="0" animBg="1"/>
      <p:bldP spid="5" grpId="0" animBg="1"/>
      <p:bldP spid="7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806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381000"/>
            <a:ext cx="3581400" cy="762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20178" y="0"/>
            <a:ext cx="3906377" cy="1828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" y="6629400"/>
            <a:ext cx="609600" cy="1828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200400" y="3261361"/>
            <a:ext cx="381000" cy="1828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216729" y="5486401"/>
            <a:ext cx="381000" cy="1828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648200" y="5490755"/>
            <a:ext cx="381000" cy="1828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648200" y="5303521"/>
            <a:ext cx="381000" cy="1828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153150" y="5473338"/>
            <a:ext cx="381000" cy="1828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153150" y="5286104"/>
            <a:ext cx="381000" cy="1828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153150" y="3259185"/>
            <a:ext cx="381000" cy="1828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153150" y="4267200"/>
            <a:ext cx="381000" cy="1828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216729" y="4267201"/>
            <a:ext cx="381000" cy="1828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62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ChangeArrowheads="1"/>
          </p:cNvSpPr>
          <p:nvPr/>
        </p:nvSpPr>
        <p:spPr bwMode="auto">
          <a:xfrm rot="10800000">
            <a:off x="204653" y="1327150"/>
            <a:ext cx="3352800" cy="2895600"/>
          </a:xfrm>
          <a:prstGeom prst="triangle">
            <a:avLst>
              <a:gd name="adj" fmla="val 493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Articulated </a:t>
            </a:r>
          </a:p>
          <a:p>
            <a:pPr algn="ctr" eaLnBrk="1" hangingPunct="1"/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Values</a:t>
            </a:r>
          </a:p>
        </p:txBody>
      </p:sp>
      <p:sp>
        <p:nvSpPr>
          <p:cNvPr id="13315" name="AutoShape 3"/>
          <p:cNvSpPr>
            <a:spLocks noChangeArrowheads="1"/>
          </p:cNvSpPr>
          <p:nvPr/>
        </p:nvSpPr>
        <p:spPr bwMode="auto">
          <a:xfrm rot="10800000">
            <a:off x="2419485" y="1353343"/>
            <a:ext cx="3352800" cy="2895600"/>
          </a:xfrm>
          <a:prstGeom prst="triangle">
            <a:avLst>
              <a:gd name="adj" fmla="val 493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Plan</a:t>
            </a:r>
          </a:p>
        </p:txBody>
      </p:sp>
      <p:sp>
        <p:nvSpPr>
          <p:cNvPr id="13316" name="AutoShape 4"/>
          <p:cNvSpPr>
            <a:spLocks noChangeArrowheads="1"/>
          </p:cNvSpPr>
          <p:nvPr/>
        </p:nvSpPr>
        <p:spPr bwMode="auto">
          <a:xfrm rot="10800000">
            <a:off x="4440237" y="1353344"/>
            <a:ext cx="3352800" cy="2895600"/>
          </a:xfrm>
          <a:prstGeom prst="triangle">
            <a:avLst>
              <a:gd name="adj" fmla="val 493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Implement</a:t>
            </a:r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 flipV="1">
            <a:off x="2889250" y="1323975"/>
            <a:ext cx="6858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 flipV="1">
            <a:off x="5126172" y="1353343"/>
            <a:ext cx="646113" cy="1108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9" name="AutoShape 7"/>
          <p:cNvSpPr>
            <a:spLocks noChangeArrowheads="1"/>
          </p:cNvSpPr>
          <p:nvPr/>
        </p:nvSpPr>
        <p:spPr bwMode="auto">
          <a:xfrm rot="176227">
            <a:off x="7253287" y="2592000"/>
            <a:ext cx="1947863" cy="1643063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Outcomes</a:t>
            </a:r>
          </a:p>
        </p:txBody>
      </p:sp>
      <p:sp>
        <p:nvSpPr>
          <p:cNvPr id="13320" name="AutoShape 8"/>
          <p:cNvSpPr>
            <a:spLocks noChangeArrowheads="1"/>
          </p:cNvSpPr>
          <p:nvPr/>
        </p:nvSpPr>
        <p:spPr bwMode="auto">
          <a:xfrm rot="6291434">
            <a:off x="7739063" y="1534994"/>
            <a:ext cx="976312" cy="127793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2636044" y="1353343"/>
            <a:ext cx="787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Goals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4484823" y="1353344"/>
            <a:ext cx="12874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Integration</a:t>
            </a:r>
          </a:p>
        </p:txBody>
      </p:sp>
      <p:sp>
        <p:nvSpPr>
          <p:cNvPr id="13323" name="AutoShape 11"/>
          <p:cNvSpPr>
            <a:spLocks noChangeArrowheads="1"/>
          </p:cNvSpPr>
          <p:nvPr/>
        </p:nvSpPr>
        <p:spPr bwMode="auto">
          <a:xfrm rot="10612258">
            <a:off x="1708149" y="3892440"/>
            <a:ext cx="2362200" cy="10001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4" name="AutoShape 12"/>
          <p:cNvSpPr>
            <a:spLocks noChangeArrowheads="1"/>
          </p:cNvSpPr>
          <p:nvPr/>
        </p:nvSpPr>
        <p:spPr bwMode="auto">
          <a:xfrm rot="10612258">
            <a:off x="3871257" y="3794144"/>
            <a:ext cx="2514600" cy="9794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cubicBezTo>
                  <a:pt x="5399" y="10852"/>
                  <a:pt x="5400" y="10905"/>
                  <a:pt x="5402" y="10957"/>
                </a:cubicBezTo>
                <a:lnTo>
                  <a:pt x="4" y="11115"/>
                </a:lnTo>
                <a:cubicBezTo>
                  <a:pt x="1" y="11010"/>
                  <a:pt x="0" y="1090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-1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2161382" y="4653529"/>
            <a:ext cx="1262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Feedback</a:t>
            </a: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4440237" y="4468586"/>
            <a:ext cx="1631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Feedback</a:t>
            </a:r>
          </a:p>
        </p:txBody>
      </p:sp>
      <p:sp>
        <p:nvSpPr>
          <p:cNvPr id="13327" name="AutoShape 15"/>
          <p:cNvSpPr>
            <a:spLocks noChangeArrowheads="1"/>
          </p:cNvSpPr>
          <p:nvPr/>
        </p:nvSpPr>
        <p:spPr bwMode="auto">
          <a:xfrm rot="10800000">
            <a:off x="-14943" y="4248944"/>
            <a:ext cx="8842375" cy="1597025"/>
          </a:xfrm>
          <a:prstGeom prst="curvedDownArrow">
            <a:avLst>
              <a:gd name="adj1" fmla="val 70517"/>
              <a:gd name="adj2" fmla="val 141008"/>
              <a:gd name="adj3" fmla="val 33333"/>
            </a:avLst>
          </a:prstGeom>
          <a:solidFill>
            <a:srgbClr val="E22E2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9584" name="Text Box 16"/>
          <p:cNvSpPr txBox="1">
            <a:spLocks noChangeArrowheads="1"/>
          </p:cNvSpPr>
          <p:nvPr/>
        </p:nvSpPr>
        <p:spPr bwMode="auto">
          <a:xfrm>
            <a:off x="3029744" y="5056982"/>
            <a:ext cx="3956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70C0"/>
                </a:solidFill>
                <a:latin typeface="Arial" charset="0"/>
              </a:rPr>
              <a:t>Evaluation of Quality</a:t>
            </a:r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778668" y="200025"/>
            <a:ext cx="73231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0000"/>
                </a:solidFill>
                <a:latin typeface="Arial" charset="0"/>
              </a:rPr>
              <a:t>About Customized Service Plans</a:t>
            </a:r>
          </a:p>
        </p:txBody>
      </p:sp>
    </p:spTree>
    <p:extLst>
      <p:ext uri="{BB962C8B-B14F-4D97-AF65-F5344CB8AC3E}">
        <p14:creationId xmlns:p14="http://schemas.microsoft.com/office/powerpoint/2010/main" val="345250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095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9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9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  <p:bldP spid="13315" grpId="0" animBg="1"/>
      <p:bldP spid="13316" grpId="0" animBg="1"/>
      <p:bldP spid="13317" grpId="0" animBg="1"/>
      <p:bldP spid="13318" grpId="0" animBg="1"/>
      <p:bldP spid="13319" grpId="0" animBg="1"/>
      <p:bldP spid="13320" grpId="0" animBg="1"/>
      <p:bldP spid="13321" grpId="0"/>
      <p:bldP spid="13322" grpId="0"/>
      <p:bldP spid="13323" grpId="0" animBg="1"/>
      <p:bldP spid="13324" grpId="0" animBg="1"/>
      <p:bldP spid="13325" grpId="0"/>
      <p:bldP spid="13326" grpId="0"/>
      <p:bldP spid="13327" grpId="0" animBg="1"/>
      <p:bldP spid="10958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1" y="1"/>
            <a:ext cx="8503920" cy="807720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Patient- Reported Pursuit of Goals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b="0" dirty="0" smtClean="0"/>
              <a:t>U</a:t>
            </a:r>
            <a:r>
              <a:rPr lang="en-US" sz="2700" dirty="0" smtClean="0"/>
              <a:t>neven interval, multiple reporting strategies</a:t>
            </a:r>
            <a:endParaRPr lang="en-US" sz="27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6712594"/>
              </p:ext>
            </p:extLst>
          </p:nvPr>
        </p:nvGraphicFramePr>
        <p:xfrm>
          <a:off x="259080" y="1188720"/>
          <a:ext cx="3657600" cy="4789170"/>
        </p:xfrm>
        <a:graphic>
          <a:graphicData uri="http://schemas.openxmlformats.org/drawingml/2006/table">
            <a:tbl>
              <a:tblPr firstRow="1">
                <a:tableStyleId>{08FB837D-C827-4EFA-A057-4D05807E0F7C}</a:tableStyleId>
              </a:tblPr>
              <a:tblGrid>
                <a:gridCol w="1828800"/>
                <a:gridCol w="914400"/>
                <a:gridCol w="914400"/>
              </a:tblGrid>
              <a:tr h="5610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Date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Score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I</a:t>
                      </a:r>
                      <a:r>
                        <a:rPr lang="en-US" sz="2800" u="none" strike="noStrike" dirty="0" smtClean="0">
                          <a:effectLst/>
                        </a:rPr>
                        <a:t>deal Score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09952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7/1/2012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2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4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9952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8/3/2012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4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4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9952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8/8/2012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3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4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9952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10/12/2012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4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9952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2/28/2013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4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4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9952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3/2/2013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3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4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9952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5/23/2013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4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9952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6/1/2013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3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4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9952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6/30/2013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4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4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4483444"/>
              </p:ext>
            </p:extLst>
          </p:nvPr>
        </p:nvGraphicFramePr>
        <p:xfrm>
          <a:off x="3931920" y="1051560"/>
          <a:ext cx="5943600" cy="4937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0517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/>
              <a:t>Geriatricize</a:t>
            </a:r>
            <a:r>
              <a:rPr lang="en-US" sz="4000" dirty="0" smtClean="0"/>
              <a:t> Medical Care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600" dirty="0" smtClean="0"/>
              <a:t>Continuity</a:t>
            </a:r>
          </a:p>
          <a:p>
            <a:r>
              <a:rPr lang="en-US" sz="2600" dirty="0" smtClean="0"/>
              <a:t>Reliability, 24/7 to the end of life</a:t>
            </a:r>
          </a:p>
          <a:p>
            <a:r>
              <a:rPr lang="en-US" sz="2600" dirty="0" smtClean="0"/>
              <a:t>Enabling self-management around disabilities</a:t>
            </a:r>
          </a:p>
          <a:p>
            <a:r>
              <a:rPr lang="en-US" sz="2600" dirty="0" smtClean="0"/>
              <a:t>Respecting and including family and other caregivers</a:t>
            </a:r>
          </a:p>
          <a:p>
            <a:r>
              <a:rPr lang="en-US" sz="2600" dirty="0" smtClean="0"/>
              <a:t>Attend to the burden of medical care</a:t>
            </a:r>
          </a:p>
          <a:p>
            <a:r>
              <a:rPr lang="en-US" sz="2600" dirty="0" smtClean="0"/>
              <a:t>Move services to the home</a:t>
            </a:r>
          </a:p>
          <a:p>
            <a:r>
              <a:rPr lang="en-US" sz="2600" dirty="0" smtClean="0"/>
              <a:t>Prevent falls, </a:t>
            </a:r>
            <a:r>
              <a:rPr lang="en-US" sz="2600" dirty="0" smtClean="0"/>
              <a:t>avoid side-effects of treatment</a:t>
            </a:r>
            <a:endParaRPr lang="en-US" sz="2600" dirty="0" smtClean="0"/>
          </a:p>
          <a:p>
            <a:r>
              <a:rPr lang="en-US" sz="2600" dirty="0" smtClean="0"/>
              <a:t>Enhancing relationships, activities, meaningfulness</a:t>
            </a:r>
          </a:p>
          <a:p>
            <a:r>
              <a:rPr lang="en-US" sz="2600" dirty="0" smtClean="0"/>
              <a:t>Enduring dementia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8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82880" y="1"/>
            <a:ext cx="8823959" cy="818072"/>
          </a:xfrm>
        </p:spPr>
        <p:txBody>
          <a:bodyPr>
            <a:noAutofit/>
          </a:bodyPr>
          <a:lstStyle/>
          <a:p>
            <a:pPr eaLnBrk="1" hangingPunct="1"/>
            <a:r>
              <a:rPr altLang="en-US" sz="2800" dirty="0" smtClean="0">
                <a:latin typeface="Arial" charset="0"/>
                <a:cs typeface="Arial" charset="0"/>
              </a:rPr>
              <a:t>Health-service and social-services expenditures for OECD countries</a:t>
            </a:r>
            <a:r>
              <a:rPr lang="en-US" altLang="en-US" sz="2800" dirty="0" smtClean="0">
                <a:latin typeface="Arial" charset="0"/>
                <a:cs typeface="Arial" charset="0"/>
              </a:rPr>
              <a:t> </a:t>
            </a:r>
            <a:r>
              <a:rPr lang="en-US" altLang="en-US" sz="28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(</a:t>
            </a:r>
            <a:r>
              <a:rPr altLang="en-US" sz="28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%GDP</a:t>
            </a:r>
            <a:r>
              <a:rPr lang="en-US" altLang="en-US" sz="28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- 2005)</a:t>
            </a:r>
            <a:endParaRPr altLang="en-US" sz="2800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048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0080" y="915352"/>
            <a:ext cx="7498080" cy="5119688"/>
          </a:xfrm>
        </p:spPr>
      </p:pic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533400" y="6546850"/>
            <a:ext cx="6477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</a:rPr>
              <a:t>BMJ Qual Saf 2011;20:826e831.</a:t>
            </a:r>
          </a:p>
        </p:txBody>
      </p:sp>
      <p:sp>
        <p:nvSpPr>
          <p:cNvPr id="4" name="Rectangle 3"/>
          <p:cNvSpPr/>
          <p:nvPr/>
        </p:nvSpPr>
        <p:spPr>
          <a:xfrm>
            <a:off x="3314700" y="1691640"/>
            <a:ext cx="182880" cy="4343400"/>
          </a:xfrm>
          <a:prstGeom prst="rect">
            <a:avLst/>
          </a:prstGeom>
          <a:noFill/>
          <a:ln w="381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156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8600" y="1"/>
            <a:ext cx="8519159" cy="818072"/>
          </a:xfrm>
        </p:spPr>
        <p:txBody>
          <a:bodyPr>
            <a:noAutofit/>
          </a:bodyPr>
          <a:lstStyle/>
          <a:p>
            <a:r>
              <a:rPr altLang="en-US" sz="2800" dirty="0" smtClean="0">
                <a:latin typeface="Arial" charset="0"/>
                <a:cs typeface="Arial" charset="0"/>
              </a:rPr>
              <a:t>Health-service and social-services expenditures for OECD countries</a:t>
            </a:r>
            <a:r>
              <a:rPr lang="en-US" altLang="en-US" sz="2800" dirty="0" smtClean="0">
                <a:latin typeface="Arial" charset="0"/>
                <a:cs typeface="Arial" charset="0"/>
              </a:rPr>
              <a:t> </a:t>
            </a:r>
            <a:r>
              <a:rPr lang="en-US" altLang="en-US" sz="28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(as Ratio – </a:t>
            </a:r>
            <a:r>
              <a:rPr altLang="en-US" sz="28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2005</a:t>
            </a:r>
            <a:r>
              <a:rPr lang="en-US" altLang="en-US" sz="28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)</a:t>
            </a:r>
            <a:endParaRPr altLang="en-US" sz="2800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150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8176" y="1010603"/>
            <a:ext cx="7847648" cy="5018723"/>
          </a:xfrm>
          <a:noFill/>
        </p:spPr>
      </p:pic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5733256" y="6432549"/>
            <a:ext cx="2768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400" dirty="0">
                <a:solidFill>
                  <a:srgbClr val="000000"/>
                </a:solidFill>
                <a:latin typeface="Arial" charset="0"/>
              </a:rPr>
              <a:t>BMJ </a:t>
            </a:r>
            <a:r>
              <a:rPr lang="en-US" altLang="en-US" sz="1400" dirty="0" err="1">
                <a:solidFill>
                  <a:srgbClr val="000000"/>
                </a:solidFill>
                <a:latin typeface="Arial" charset="0"/>
              </a:rPr>
              <a:t>Qual</a:t>
            </a:r>
            <a:r>
              <a:rPr lang="en-US" altLang="en-US" sz="1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1400" dirty="0" err="1">
                <a:solidFill>
                  <a:srgbClr val="000000"/>
                </a:solidFill>
                <a:latin typeface="Arial" charset="0"/>
              </a:rPr>
              <a:t>Saf</a:t>
            </a:r>
            <a:r>
              <a:rPr lang="en-US" altLang="en-US" sz="1400" dirty="0">
                <a:solidFill>
                  <a:srgbClr val="000000"/>
                </a:solidFill>
                <a:latin typeface="Arial" charset="0"/>
              </a:rPr>
              <a:t> 2011;20:826e831.</a:t>
            </a:r>
          </a:p>
          <a:p>
            <a:pPr eaLnBrk="1" hangingPunct="1"/>
            <a:endParaRPr lang="en-US" altLang="en-US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211263" y="4476750"/>
            <a:ext cx="6888162" cy="23813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0" name="TextBox 10"/>
          <p:cNvSpPr txBox="1">
            <a:spLocks noChangeArrowheads="1"/>
          </p:cNvSpPr>
          <p:nvPr/>
        </p:nvSpPr>
        <p:spPr bwMode="auto">
          <a:xfrm>
            <a:off x="8110538" y="4346575"/>
            <a:ext cx="7826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Arial" charset="0"/>
              </a:rPr>
              <a:t>US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3268980" y="3741420"/>
            <a:ext cx="182880" cy="2171700"/>
          </a:xfrm>
          <a:prstGeom prst="rect">
            <a:avLst/>
          </a:prstGeom>
          <a:noFill/>
          <a:ln w="381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54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>
            <a:spLocks noChangeArrowheads="1"/>
          </p:cNvSpPr>
          <p:nvPr/>
        </p:nvSpPr>
        <p:spPr bwMode="auto">
          <a:xfrm rot="1316185">
            <a:off x="3746500" y="2492375"/>
            <a:ext cx="1520825" cy="533400"/>
          </a:xfrm>
          <a:prstGeom prst="rightArrow">
            <a:avLst>
              <a:gd name="adj1" fmla="val 50000"/>
              <a:gd name="adj2" fmla="val 50001"/>
            </a:avLst>
          </a:prstGeom>
          <a:solidFill>
            <a:schemeClr val="tx2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539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" name="Right Arrow 14"/>
          <p:cNvSpPr>
            <a:spLocks noChangeArrowheads="1"/>
          </p:cNvSpPr>
          <p:nvPr/>
        </p:nvSpPr>
        <p:spPr bwMode="auto">
          <a:xfrm rot="20283815" flipV="1">
            <a:off x="3749675" y="4370388"/>
            <a:ext cx="1519238" cy="533400"/>
          </a:xfrm>
          <a:prstGeom prst="rightArrow">
            <a:avLst>
              <a:gd name="adj1" fmla="val 50000"/>
              <a:gd name="adj2" fmla="val 50002"/>
            </a:avLst>
          </a:prstGeom>
          <a:solidFill>
            <a:schemeClr val="tx2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539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65150" y="3779838"/>
            <a:ext cx="4119563" cy="1919287"/>
          </a:xfrm>
          <a:prstGeom prst="rect">
            <a:avLst/>
          </a:prstGeom>
          <a:solidFill>
            <a:schemeClr val="accent5">
              <a:lumMod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5150" y="1700213"/>
            <a:ext cx="4119563" cy="1920875"/>
          </a:xfrm>
          <a:prstGeom prst="rect">
            <a:avLst/>
          </a:prstGeom>
          <a:solidFill>
            <a:schemeClr val="accent5">
              <a:lumMod val="25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94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altLang="en-US" smtClean="0">
                <a:latin typeface="Arial" charset="0"/>
                <a:cs typeface="Arial" charset="0"/>
              </a:rPr>
              <a:t>Disaster for the Frail Elderly: A Root Cause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203825" y="1709738"/>
            <a:ext cx="3508375" cy="399891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5"/>
          </a:lnRef>
          <a:fillRef idx="1001">
            <a:schemeClr val="dk2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4400" tIns="731520" rIns="457200" bIns="45708"/>
          <a:lstStyle/>
          <a:p>
            <a:pPr algn="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FF"/>
                </a:solidFill>
                <a:ea typeface="MS PGothic" pitchFamily="34" charset="-128"/>
                <a:cs typeface="Arial" charset="0"/>
              </a:rPr>
              <a:t>Inappropriate</a:t>
            </a:r>
          </a:p>
          <a:p>
            <a:pPr algn="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FF"/>
                </a:solidFill>
                <a:ea typeface="MS PGothic" pitchFamily="34" charset="-128"/>
                <a:cs typeface="Arial" charset="0"/>
              </a:rPr>
              <a:t>Unreliable</a:t>
            </a:r>
          </a:p>
          <a:p>
            <a:pPr algn="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FF"/>
                </a:solidFill>
                <a:ea typeface="MS PGothic" pitchFamily="34" charset="-128"/>
                <a:cs typeface="Arial" charset="0"/>
              </a:rPr>
              <a:t>Unmanaged</a:t>
            </a:r>
          </a:p>
          <a:p>
            <a:pPr algn="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FF"/>
                </a:solidFill>
                <a:ea typeface="MS PGothic" pitchFamily="34" charset="-128"/>
                <a:cs typeface="Arial" charset="0"/>
              </a:rPr>
              <a:t>Wasteful </a:t>
            </a:r>
            <a:r>
              <a:rPr lang="ja-JP" altLang="en-US" sz="2400" b="1" dirty="0">
                <a:solidFill>
                  <a:srgbClr val="FFFFFF"/>
                </a:solidFill>
                <a:cs typeface="Arial" charset="0"/>
              </a:rPr>
              <a:t>“</a:t>
            </a:r>
            <a:r>
              <a:rPr lang="en-US" altLang="ja-JP" sz="2400" b="1" dirty="0">
                <a:solidFill>
                  <a:srgbClr val="FFFFFF"/>
                </a:solidFill>
                <a:cs typeface="Arial" charset="0"/>
              </a:rPr>
              <a:t>care</a:t>
            </a:r>
            <a:r>
              <a:rPr lang="ja-JP" altLang="en-US" sz="2400" b="1" dirty="0">
                <a:solidFill>
                  <a:srgbClr val="FFFFFF"/>
                </a:solidFill>
                <a:cs typeface="Arial" charset="0"/>
              </a:rPr>
              <a:t>”</a:t>
            </a:r>
            <a:endParaRPr lang="en-US" sz="2400" b="1" dirty="0">
              <a:solidFill>
                <a:srgbClr val="FFFFFF"/>
              </a:solidFill>
              <a:ea typeface="MS PGothic" pitchFamily="34" charset="-128"/>
              <a:cs typeface="Arial" charset="0"/>
            </a:endParaRPr>
          </a:p>
        </p:txBody>
      </p:sp>
      <p:sp>
        <p:nvSpPr>
          <p:cNvPr id="20" name="TextBox 5"/>
          <p:cNvSpPr txBox="1">
            <a:spLocks noChangeArrowheads="1"/>
          </p:cNvSpPr>
          <p:nvPr/>
        </p:nvSpPr>
        <p:spPr bwMode="auto">
          <a:xfrm>
            <a:off x="739775" y="1966913"/>
            <a:ext cx="32829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i="1" dirty="0">
                <a:solidFill>
                  <a:srgbClr val="FFFFFF"/>
                </a:solidFill>
                <a:latin typeface="Calibri" pitchFamily="34" charset="0"/>
              </a:rPr>
              <a:t>Social Services</a:t>
            </a:r>
          </a:p>
          <a:p>
            <a:pPr marL="233363" indent="-233363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FFFFFF"/>
                </a:solidFill>
                <a:latin typeface="Calibri" pitchFamily="34" charset="0"/>
              </a:rPr>
              <a:t>Funded as safety net</a:t>
            </a:r>
          </a:p>
          <a:p>
            <a:pPr marL="233363" indent="-233363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FFFFFF"/>
                </a:solidFill>
                <a:latin typeface="Calibri" pitchFamily="34" charset="0"/>
              </a:rPr>
              <a:t>Under-measured</a:t>
            </a:r>
          </a:p>
          <a:p>
            <a:pPr marL="233363" indent="-233363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FFFFFF"/>
                </a:solidFill>
                <a:latin typeface="Calibri" pitchFamily="34" charset="0"/>
              </a:rPr>
              <a:t>Many programs, many gaps</a:t>
            </a:r>
          </a:p>
        </p:txBody>
      </p:sp>
      <p:sp>
        <p:nvSpPr>
          <p:cNvPr id="19465" name="TextBox 7"/>
          <p:cNvSpPr txBox="1">
            <a:spLocks noChangeArrowheads="1"/>
          </p:cNvSpPr>
          <p:nvPr/>
        </p:nvSpPr>
        <p:spPr bwMode="auto">
          <a:xfrm>
            <a:off x="739775" y="3976688"/>
            <a:ext cx="3944938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i="1" dirty="0">
                <a:solidFill>
                  <a:srgbClr val="FFFFFF"/>
                </a:solidFill>
                <a:cs typeface="Arial" charset="0"/>
              </a:rPr>
              <a:t>Medical Services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altLang="en-US" sz="2000" dirty="0">
                <a:solidFill>
                  <a:srgbClr val="FFFFFF"/>
                </a:solidFill>
                <a:cs typeface="Arial" charset="0"/>
              </a:rPr>
              <a:t>Open-ended funding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altLang="en-US" sz="2000" dirty="0">
                <a:solidFill>
                  <a:srgbClr val="FFFFFF"/>
                </a:solidFill>
                <a:cs typeface="Arial" charset="0"/>
              </a:rPr>
              <a:t>Inappropriate </a:t>
            </a:r>
            <a:r>
              <a:rPr lang="ja-JP" altLang="en-US" sz="2000" dirty="0">
                <a:solidFill>
                  <a:srgbClr val="FFFFFF"/>
                </a:solidFill>
                <a:cs typeface="Arial" charset="0"/>
              </a:rPr>
              <a:t>“</a:t>
            </a:r>
            <a:r>
              <a:rPr lang="en-US" altLang="ja-JP" sz="2000" dirty="0">
                <a:solidFill>
                  <a:srgbClr val="FFFFFF"/>
                </a:solidFill>
                <a:cs typeface="Arial" charset="0"/>
              </a:rPr>
              <a:t>standard</a:t>
            </a:r>
            <a:r>
              <a:rPr lang="ja-JP" altLang="en-US" sz="2000" dirty="0">
                <a:solidFill>
                  <a:srgbClr val="FFFFFF"/>
                </a:solidFill>
                <a:cs typeface="Arial" charset="0"/>
              </a:rPr>
              <a:t>”</a:t>
            </a:r>
            <a:r>
              <a:rPr lang="en-US" altLang="ja-JP" sz="2000" dirty="0">
                <a:solidFill>
                  <a:srgbClr val="FFFFFF"/>
                </a:solidFill>
                <a:cs typeface="Arial" charset="0"/>
              </a:rPr>
              <a:t> goals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altLang="en-US" sz="2000" dirty="0">
                <a:solidFill>
                  <a:srgbClr val="FFFFFF"/>
                </a:solidFill>
                <a:cs typeface="Arial" charset="0"/>
              </a:rPr>
              <a:t>Dysfunctional quality measures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86200" y="3232150"/>
            <a:ext cx="196215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00"/>
                </a:solidFill>
                <a:latin typeface="Arial" charset="0"/>
                <a:cs typeface="Arial" charset="0"/>
              </a:rPr>
              <a:t>No Integrator</a:t>
            </a:r>
          </a:p>
        </p:txBody>
      </p:sp>
    </p:spTree>
    <p:extLst>
      <p:ext uri="{BB962C8B-B14F-4D97-AF65-F5344CB8AC3E}">
        <p14:creationId xmlns:p14="http://schemas.microsoft.com/office/powerpoint/2010/main" val="1062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"/>
          <a:stretch>
            <a:fillRect/>
          </a:stretch>
        </p:blipFill>
        <p:spPr bwMode="auto">
          <a:xfrm>
            <a:off x="729050" y="1037273"/>
            <a:ext cx="7602464" cy="502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Cincinnati Area Readmissions Over Time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9489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091" y="84857"/>
            <a:ext cx="8074324" cy="657015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The various appearances of frailty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5216576" y="6433066"/>
            <a:ext cx="3698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>
                <a:solidFill>
                  <a:prstClr val="black"/>
                </a:solidFill>
              </a:rPr>
              <a:t>Photo credits: </a:t>
            </a:r>
            <a:r>
              <a:rPr lang="en-US" sz="900" dirty="0" smtClean="0">
                <a:solidFill>
                  <a:prstClr val="black"/>
                </a:solidFill>
                <a:hlinkClick r:id="rId3"/>
              </a:rPr>
              <a:t>http://creativecommons.org/licenses/by/2.5/</a:t>
            </a:r>
            <a:endParaRPr lang="en-US" sz="900" dirty="0" smtClean="0">
              <a:solidFill>
                <a:prstClr val="black"/>
              </a:solidFill>
            </a:endParaRPr>
          </a:p>
          <a:p>
            <a:pPr algn="r"/>
            <a:endParaRPr lang="en-US" sz="900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3" y="2027511"/>
            <a:ext cx="2743200" cy="4128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56225" y="3749715"/>
            <a:ext cx="2754056" cy="2058657"/>
          </a:xfrm>
          <a:prstGeom prst="rect">
            <a:avLst/>
          </a:prstGeom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6031"/>
            <a:ext cx="1713373" cy="226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371" y="916152"/>
            <a:ext cx="3632069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5" r="4847"/>
          <a:stretch/>
        </p:blipFill>
        <p:spPr bwMode="auto">
          <a:xfrm>
            <a:off x="4262583" y="2667000"/>
            <a:ext cx="2468002" cy="2242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738" y="916153"/>
            <a:ext cx="1719262" cy="2612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440" y="912839"/>
            <a:ext cx="24003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994" y="4388881"/>
            <a:ext cx="2650787" cy="176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807" y="3528740"/>
            <a:ext cx="2550193" cy="2627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352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500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0"/>
                            </p:stCondLst>
                            <p:childTnLst>
                              <p:par>
                                <p:cTn id="54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500"/>
                            </p:stCondLst>
                            <p:childTnLst>
                              <p:par>
                                <p:cTn id="61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357188" y="1295400"/>
            <a:ext cx="8512492" cy="4525963"/>
          </a:xfrm>
        </p:spPr>
        <p:txBody>
          <a:bodyPr/>
          <a:lstStyle/>
          <a:p>
            <a:r>
              <a:rPr lang="en-US" altLang="en-US" sz="2400" dirty="0" smtClean="0"/>
              <a:t>Four geographic communities - 15,000 frail elders as steady caseload</a:t>
            </a:r>
          </a:p>
          <a:p>
            <a:r>
              <a:rPr lang="en-US" altLang="en-US" sz="2400" dirty="0" smtClean="0"/>
              <a:t>Conservative estimates of potential savings from published literature on better care models for frail elders</a:t>
            </a:r>
          </a:p>
          <a:p>
            <a:r>
              <a:rPr lang="en-US" altLang="en-US" sz="2400" b="1" dirty="0" smtClean="0">
                <a:solidFill>
                  <a:srgbClr val="FF0000"/>
                </a:solidFill>
              </a:rPr>
              <a:t>Yields $23 million ROI in first 3 years</a:t>
            </a:r>
          </a:p>
          <a:p>
            <a:endParaRPr lang="en-US" altLang="en-US" dirty="0" smtClean="0">
              <a:latin typeface="Arial" charset="0"/>
              <a:cs typeface="Arial" charset="0"/>
            </a:endParaRPr>
          </a:p>
        </p:txBody>
      </p:sp>
      <p:graphicFrame>
        <p:nvGraphicFramePr>
          <p:cNvPr id="4" name="Table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106359868"/>
              </p:ext>
            </p:extLst>
          </p:nvPr>
        </p:nvGraphicFramePr>
        <p:xfrm>
          <a:off x="609600" y="3824287"/>
          <a:ext cx="7748588" cy="1647825"/>
        </p:xfrm>
        <a:graphic>
          <a:graphicData uri="http://schemas.openxmlformats.org/drawingml/2006/table">
            <a:tbl>
              <a:tblPr/>
              <a:tblGrid>
                <a:gridCol w="2254250"/>
                <a:gridCol w="25400"/>
                <a:gridCol w="1519238"/>
                <a:gridCol w="1371600"/>
                <a:gridCol w="1360941"/>
                <a:gridCol w="1217159"/>
              </a:tblGrid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Net Savings for CMS Beneficiaries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Yr 1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Yr 2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Yr 3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3-Yr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  Before Deducting In-Kind Costs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-$2,449,889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$10,245,353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$19,567,328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$27,362,791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  After Deducting In-Kind Costs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-$3,478,025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$8,463,101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$17,629,209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$22,614,284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5628" name="TextBox 1"/>
          <p:cNvSpPr txBox="1">
            <a:spLocks noChangeArrowheads="1"/>
          </p:cNvSpPr>
          <p:nvPr/>
        </p:nvSpPr>
        <p:spPr bwMode="auto">
          <a:xfrm>
            <a:off x="411480" y="5662254"/>
            <a:ext cx="8458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dirty="0"/>
              <a:t>For more on </a:t>
            </a:r>
            <a:r>
              <a:rPr lang="en-US" altLang="en-US" dirty="0" smtClean="0"/>
              <a:t>financial estimates, </a:t>
            </a:r>
            <a:r>
              <a:rPr lang="en-US" altLang="en-US" dirty="0"/>
              <a:t>see </a:t>
            </a:r>
            <a:r>
              <a:rPr lang="en-US" altLang="en-US" dirty="0" smtClean="0">
                <a:hlinkClick r:id="rId3"/>
              </a:rPr>
              <a:t>http</a:t>
            </a:r>
            <a:r>
              <a:rPr lang="en-US" altLang="en-US" dirty="0">
                <a:hlinkClick r:id="rId3"/>
              </a:rPr>
              <a:t>://medicaring.org/2013/08/20/medicaring4life/</a:t>
            </a:r>
            <a:r>
              <a:rPr lang="en-US" altLang="en-US" dirty="0"/>
              <a:t>  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2248" y="84857"/>
            <a:ext cx="8776138" cy="657015"/>
          </a:xfrm>
        </p:spPr>
        <p:txBody>
          <a:bodyPr>
            <a:noAutofit/>
          </a:bodyPr>
          <a:lstStyle/>
          <a:p>
            <a:pPr algn="ctr"/>
            <a:r>
              <a:rPr lang="en-US" altLang="en-US" sz="3200" dirty="0" smtClean="0"/>
              <a:t>A Winning </a:t>
            </a:r>
            <a:r>
              <a:rPr lang="en-US" altLang="en-US" sz="3200" dirty="0" smtClean="0"/>
              <a:t>Option</a:t>
            </a:r>
            <a:r>
              <a:rPr lang="en-US" altLang="en-US" sz="3200" dirty="0" smtClean="0"/>
              <a:t>: Local </a:t>
            </a:r>
            <a:r>
              <a:rPr lang="en-US" altLang="en-US" sz="3200" dirty="0" smtClean="0"/>
              <a:t>MediCaring ACOs</a:t>
            </a:r>
            <a:r>
              <a:rPr altLang="en-US" sz="3200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39372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  <p:bldP spid="256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625" y="84857"/>
            <a:ext cx="7856855" cy="65701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MediCaring </a:t>
            </a:r>
            <a:r>
              <a:rPr lang="en-US" sz="3600" dirty="0" smtClean="0"/>
              <a:t>Reforms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Frail Elders and their Families </a:t>
            </a:r>
          </a:p>
          <a:p>
            <a:pPr marL="0" indent="0">
              <a:buNone/>
            </a:pPr>
            <a:r>
              <a:rPr lang="en-US" sz="2800" b="1" i="1" dirty="0" smtClean="0"/>
              <a:t>    Should Demand</a:t>
            </a:r>
            <a:r>
              <a:rPr lang="en-US" sz="2800" dirty="0" smtClean="0"/>
              <a:t> 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Care plans </a:t>
            </a:r>
          </a:p>
          <a:p>
            <a:pPr lvl="1"/>
            <a:r>
              <a:rPr lang="en-US" sz="2400" dirty="0"/>
              <a:t>C</a:t>
            </a:r>
            <a:r>
              <a:rPr lang="en-US" sz="2400" dirty="0" smtClean="0"/>
              <a:t>aregiver support</a:t>
            </a:r>
          </a:p>
          <a:p>
            <a:pPr lvl="1"/>
            <a:r>
              <a:rPr lang="en-US" sz="2400" dirty="0" smtClean="0"/>
              <a:t>Honest assessment of the future</a:t>
            </a:r>
          </a:p>
          <a:p>
            <a:pPr lvl="1"/>
            <a:r>
              <a:rPr lang="en-US" sz="2400" dirty="0" smtClean="0"/>
              <a:t>Much more opportunity to stay at home</a:t>
            </a:r>
            <a:endParaRPr lang="en-US" sz="2400" dirty="0"/>
          </a:p>
          <a:p>
            <a:pPr marL="346075" lvl="1" indent="0">
              <a:buNone/>
            </a:pPr>
            <a:endParaRPr lang="en-US" sz="2800" dirty="0" smtClean="0"/>
          </a:p>
          <a:p>
            <a:pPr marL="346075" lvl="1" indent="0">
              <a:buNone/>
            </a:pPr>
            <a:r>
              <a:rPr lang="en-US" sz="2800" i="1" dirty="0" smtClean="0">
                <a:solidFill>
                  <a:srgbClr val="C00000"/>
                </a:solidFill>
              </a:rPr>
              <a:t>Get Angry.  Complain effectively. </a:t>
            </a:r>
            <a:r>
              <a:rPr lang="en-US" sz="2800" i="1" dirty="0" smtClean="0">
                <a:solidFill>
                  <a:srgbClr val="C00000"/>
                </a:solidFill>
              </a:rPr>
              <a:t>Encourage</a:t>
            </a:r>
            <a:r>
              <a:rPr lang="en-US" sz="2800" i="1" dirty="0" smtClean="0">
                <a:solidFill>
                  <a:srgbClr val="C00000"/>
                </a:solidFill>
              </a:rPr>
              <a:t> </a:t>
            </a:r>
            <a:r>
              <a:rPr lang="en-US" sz="2800" i="1" dirty="0" smtClean="0">
                <a:solidFill>
                  <a:srgbClr val="C00000"/>
                </a:solidFill>
              </a:rPr>
              <a:t>effective complaining and advocacy!</a:t>
            </a:r>
          </a:p>
        </p:txBody>
      </p:sp>
    </p:spTree>
    <p:extLst>
      <p:ext uri="{BB962C8B-B14F-4D97-AF65-F5344CB8AC3E}">
        <p14:creationId xmlns:p14="http://schemas.microsoft.com/office/powerpoint/2010/main" val="395279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300" dirty="0" smtClean="0"/>
              <a:t>Community –</a:t>
            </a:r>
          </a:p>
          <a:p>
            <a:pPr lvl="1"/>
            <a:r>
              <a:rPr lang="en-US" sz="2800" dirty="0" smtClean="0"/>
              <a:t>Standardize assessments and care plans</a:t>
            </a:r>
          </a:p>
          <a:p>
            <a:pPr lvl="1"/>
            <a:r>
              <a:rPr lang="en-US" sz="2800" dirty="0" smtClean="0"/>
              <a:t>Develop entity to be accountable for frail elders</a:t>
            </a:r>
          </a:p>
          <a:p>
            <a:pPr lvl="1"/>
            <a:r>
              <a:rPr lang="en-US" sz="2800" dirty="0" smtClean="0"/>
              <a:t>Build on existing coalitions, professional organizations, public trust (including Community-Based Care Transitions)</a:t>
            </a:r>
          </a:p>
          <a:p>
            <a:pPr lvl="1"/>
            <a:r>
              <a:rPr lang="en-US" sz="2800" dirty="0" smtClean="0"/>
              <a:t>Encourage rapidly escalating reforms</a:t>
            </a:r>
          </a:p>
          <a:p>
            <a:pPr lvl="1"/>
            <a:endParaRPr lang="en-US" sz="3200" dirty="0"/>
          </a:p>
          <a:p>
            <a:pPr marL="346075" lvl="1" indent="0">
              <a:buNone/>
            </a:pPr>
            <a:r>
              <a:rPr lang="en-US" sz="3300" i="1" dirty="0" smtClean="0">
                <a:solidFill>
                  <a:srgbClr val="C00000"/>
                </a:solidFill>
              </a:rPr>
              <a:t>Build  IT and quality measurement -- and establish the community trust entity that can manage geographic special purpose ACOs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36625" y="84857"/>
            <a:ext cx="7856855" cy="65701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MediCaring </a:t>
            </a:r>
            <a:r>
              <a:rPr lang="en-US" sz="3600" dirty="0" smtClean="0"/>
              <a:t>Reforms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2791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MediCaring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Reforms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1862" y="1295400"/>
            <a:ext cx="7655090" cy="452596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sz="3600" dirty="0" smtClean="0"/>
              <a:t>State and Federal governments – </a:t>
            </a:r>
          </a:p>
          <a:p>
            <a:pPr lvl="1">
              <a:lnSpc>
                <a:spcPct val="120000"/>
              </a:lnSpc>
            </a:pPr>
            <a:r>
              <a:rPr lang="en-US" sz="3100" dirty="0" smtClean="0"/>
              <a:t>Allow the reforms to happen.  Create a trial program that </a:t>
            </a:r>
            <a:r>
              <a:rPr lang="en-US" sz="3100" dirty="0" smtClean="0"/>
              <a:t>a </a:t>
            </a:r>
            <a:r>
              <a:rPr lang="en-US" sz="3100" dirty="0" smtClean="0"/>
              <a:t>dozen </a:t>
            </a:r>
            <a:r>
              <a:rPr lang="en-US" sz="3100" dirty="0" smtClean="0"/>
              <a:t>communities </a:t>
            </a:r>
            <a:r>
              <a:rPr lang="en-US" sz="3100" dirty="0" smtClean="0"/>
              <a:t>can try</a:t>
            </a:r>
          </a:p>
          <a:p>
            <a:pPr lvl="1">
              <a:lnSpc>
                <a:spcPct val="120000"/>
              </a:lnSpc>
            </a:pPr>
            <a:r>
              <a:rPr lang="en-US" sz="3100" dirty="0" smtClean="0"/>
              <a:t>Fund development of useful quality measures</a:t>
            </a:r>
          </a:p>
          <a:p>
            <a:pPr lvl="1">
              <a:lnSpc>
                <a:spcPct val="120000"/>
              </a:lnSpc>
            </a:pPr>
            <a:r>
              <a:rPr lang="en-US" sz="3100" dirty="0" smtClean="0"/>
              <a:t>Require care plans, standardize assessments</a:t>
            </a:r>
          </a:p>
          <a:p>
            <a:pPr lvl="1">
              <a:lnSpc>
                <a:spcPct val="120000"/>
              </a:lnSpc>
            </a:pPr>
            <a:endParaRPr lang="en-US" sz="3200" dirty="0"/>
          </a:p>
          <a:p>
            <a:pPr marL="346075" lvl="1" indent="0">
              <a:lnSpc>
                <a:spcPct val="120000"/>
              </a:lnSpc>
              <a:buNone/>
            </a:pPr>
            <a:r>
              <a:rPr lang="en-US" sz="3600" i="1" dirty="0" smtClean="0">
                <a:solidFill>
                  <a:srgbClr val="C00000"/>
                </a:solidFill>
              </a:rPr>
              <a:t>Advocate for </a:t>
            </a:r>
            <a:r>
              <a:rPr lang="en-US" sz="3600" i="1" dirty="0" smtClean="0">
                <a:solidFill>
                  <a:srgbClr val="C00000"/>
                </a:solidFill>
              </a:rPr>
              <a:t>reforms, </a:t>
            </a:r>
            <a:r>
              <a:rPr lang="en-US" sz="3600" i="1" dirty="0" smtClean="0">
                <a:solidFill>
                  <a:srgbClr val="C00000"/>
                </a:solidFill>
              </a:rPr>
              <a:t>funding, the will for </a:t>
            </a:r>
            <a:r>
              <a:rPr lang="en-US" sz="3600" i="1" dirty="0" smtClean="0">
                <a:solidFill>
                  <a:srgbClr val="C00000"/>
                </a:solidFill>
              </a:rPr>
              <a:t>reform</a:t>
            </a:r>
            <a:r>
              <a:rPr lang="en-US" sz="3600" i="1" dirty="0" smtClean="0">
                <a:solidFill>
                  <a:srgbClr val="C00000"/>
                </a:solidFill>
              </a:rPr>
              <a:t>!  </a:t>
            </a:r>
            <a:r>
              <a:rPr lang="en-US" sz="3600" i="1" dirty="0" smtClean="0">
                <a:solidFill>
                  <a:srgbClr val="C00000"/>
                </a:solidFill>
              </a:rPr>
              <a:t>Talk with </a:t>
            </a:r>
            <a:r>
              <a:rPr lang="en-US" sz="3600" i="1" dirty="0" smtClean="0">
                <a:solidFill>
                  <a:srgbClr val="C00000"/>
                </a:solidFill>
              </a:rPr>
              <a:t>legislative</a:t>
            </a:r>
            <a:r>
              <a:rPr lang="en-US" sz="3600" i="1" dirty="0" smtClean="0">
                <a:solidFill>
                  <a:srgbClr val="C00000"/>
                </a:solidFill>
              </a:rPr>
              <a:t> </a:t>
            </a:r>
            <a:r>
              <a:rPr lang="en-US" sz="3600" i="1" dirty="0" smtClean="0">
                <a:solidFill>
                  <a:srgbClr val="C00000"/>
                </a:solidFill>
              </a:rPr>
              <a:t>representatives and executive agencies.  </a:t>
            </a:r>
            <a:r>
              <a:rPr lang="en-US" sz="3600" i="1" dirty="0" smtClean="0">
                <a:solidFill>
                  <a:srgbClr val="C00000"/>
                </a:solidFill>
              </a:rPr>
              <a:t>Build constituencies.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277247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sz="3600" dirty="0" smtClean="0">
                <a:latin typeface="Arial" charset="0"/>
                <a:cs typeface="Arial" charset="0"/>
              </a:rPr>
              <a:t>What We Really, Really Need…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150938" y="1758950"/>
            <a:ext cx="7993062" cy="4121150"/>
          </a:xfrm>
        </p:spPr>
        <p:txBody>
          <a:bodyPr/>
          <a:lstStyle/>
          <a:p>
            <a:pPr marL="514350" indent="-514350">
              <a:lnSpc>
                <a:spcPct val="114000"/>
              </a:lnSpc>
              <a:spcBef>
                <a:spcPts val="600"/>
              </a:spcBef>
              <a:buClr>
                <a:srgbClr val="C00000"/>
              </a:buClr>
              <a:buSzPct val="100000"/>
              <a:buFont typeface="Calibri" pitchFamily="34" charset="0"/>
              <a:buAutoNum type="arabicPeriod"/>
            </a:pPr>
            <a:r>
              <a:rPr lang="en-US" altLang="en-US" sz="2400" b="1" dirty="0" smtClean="0">
                <a:latin typeface="Arial" charset="0"/>
                <a:cs typeface="Arial" charset="0"/>
              </a:rPr>
              <a:t>The Cohort – </a:t>
            </a:r>
            <a:r>
              <a:rPr lang="en-US" altLang="en-US" sz="2400" dirty="0" smtClean="0">
                <a:latin typeface="Arial" charset="0"/>
                <a:cs typeface="Arial" charset="0"/>
              </a:rPr>
              <a:t>Frail elderly</a:t>
            </a:r>
          </a:p>
          <a:p>
            <a:pPr marL="514350" indent="-514350">
              <a:lnSpc>
                <a:spcPct val="114000"/>
              </a:lnSpc>
              <a:spcBef>
                <a:spcPts val="600"/>
              </a:spcBef>
              <a:buClr>
                <a:srgbClr val="C00000"/>
              </a:buClr>
              <a:buSzPct val="100000"/>
              <a:buFont typeface="Calibri" pitchFamily="34" charset="0"/>
              <a:buAutoNum type="arabicPeriod"/>
            </a:pPr>
            <a:r>
              <a:rPr lang="en-US" altLang="en-US" sz="2400" b="1" dirty="0" smtClean="0">
                <a:latin typeface="Arial" charset="0"/>
                <a:cs typeface="Arial" charset="0"/>
              </a:rPr>
              <a:t>The Care Plan – </a:t>
            </a:r>
            <a:r>
              <a:rPr lang="en-US" altLang="en-US" sz="2400" dirty="0" smtClean="0">
                <a:latin typeface="Arial" charset="0"/>
                <a:cs typeface="Arial" charset="0"/>
              </a:rPr>
              <a:t>For each frail person, at all times</a:t>
            </a:r>
          </a:p>
          <a:p>
            <a:pPr marL="514350" indent="-514350">
              <a:lnSpc>
                <a:spcPct val="114000"/>
              </a:lnSpc>
              <a:spcBef>
                <a:spcPts val="600"/>
              </a:spcBef>
              <a:buClr>
                <a:srgbClr val="C00000"/>
              </a:buClr>
              <a:buSzPct val="100000"/>
              <a:buFont typeface="Calibri" pitchFamily="34" charset="0"/>
              <a:buAutoNum type="arabicPeriod"/>
            </a:pPr>
            <a:r>
              <a:rPr lang="en-US" altLang="en-US" sz="2400" b="1" dirty="0" smtClean="0">
                <a:latin typeface="Arial" charset="0"/>
                <a:cs typeface="Arial" charset="0"/>
              </a:rPr>
              <a:t>The Services </a:t>
            </a:r>
            <a:r>
              <a:rPr lang="en-US" altLang="en-US" sz="2400" dirty="0" smtClean="0">
                <a:latin typeface="Arial" charset="0"/>
                <a:cs typeface="Arial" charset="0"/>
              </a:rPr>
              <a:t>– Adapted; in-home, supportive</a:t>
            </a:r>
          </a:p>
          <a:p>
            <a:pPr marL="514350" indent="-514350">
              <a:lnSpc>
                <a:spcPct val="114000"/>
              </a:lnSpc>
              <a:spcBef>
                <a:spcPts val="600"/>
              </a:spcBef>
              <a:buClr>
                <a:srgbClr val="C00000"/>
              </a:buClr>
              <a:buSzPct val="100000"/>
              <a:buFont typeface="Calibri" pitchFamily="34" charset="0"/>
              <a:buAutoNum type="arabicPeriod"/>
            </a:pPr>
            <a:r>
              <a:rPr lang="en-US" altLang="en-US" sz="2400" b="1" dirty="0" smtClean="0">
                <a:latin typeface="Arial" charset="0"/>
                <a:cs typeface="Arial" charset="0"/>
              </a:rPr>
              <a:t>The Scope – </a:t>
            </a:r>
            <a:r>
              <a:rPr lang="en-US" altLang="en-US" sz="2400" dirty="0" smtClean="0">
                <a:latin typeface="Arial" charset="0"/>
                <a:cs typeface="Arial" charset="0"/>
              </a:rPr>
              <a:t>Social services equally important</a:t>
            </a:r>
          </a:p>
          <a:p>
            <a:pPr marL="514350" indent="-514350">
              <a:lnSpc>
                <a:spcPct val="114000"/>
              </a:lnSpc>
              <a:spcBef>
                <a:spcPts val="600"/>
              </a:spcBef>
              <a:buClr>
                <a:srgbClr val="C00000"/>
              </a:buClr>
              <a:buSzPct val="100000"/>
              <a:buFont typeface="Calibri" pitchFamily="34" charset="0"/>
              <a:buAutoNum type="arabicPeriod"/>
            </a:pPr>
            <a:r>
              <a:rPr lang="en-US" altLang="en-US" sz="2400" b="1" dirty="0" smtClean="0">
                <a:latin typeface="Arial" charset="0"/>
                <a:cs typeface="Arial" charset="0"/>
              </a:rPr>
              <a:t>Local Monitoring &amp; Management</a:t>
            </a:r>
          </a:p>
          <a:p>
            <a:pPr marL="514350" indent="-514350">
              <a:lnSpc>
                <a:spcPct val="114000"/>
              </a:lnSpc>
              <a:spcBef>
                <a:spcPts val="600"/>
              </a:spcBef>
              <a:buFont typeface="Calibri" pitchFamily="34" charset="0"/>
              <a:buAutoNum type="arabicPeriod"/>
            </a:pPr>
            <a:endParaRPr lang="en-US" altLang="en-US" sz="2400" b="1" dirty="0" smtClean="0">
              <a:latin typeface="Arial" charset="0"/>
              <a:cs typeface="Arial" charset="0"/>
            </a:endParaRPr>
          </a:p>
          <a:p>
            <a:pPr marL="514350" indent="-514350">
              <a:lnSpc>
                <a:spcPct val="114000"/>
              </a:lnSpc>
              <a:spcBef>
                <a:spcPts val="600"/>
              </a:spcBef>
              <a:buFont typeface="Arial" charset="0"/>
              <a:buNone/>
            </a:pPr>
            <a:r>
              <a:rPr lang="en-US" altLang="en-US" sz="2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AND THE WILL TO MAKE THESE CHANGES!</a:t>
            </a:r>
            <a:endParaRPr lang="en-US" altLang="en-US" sz="2800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34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50" autoRev="1" fill="remove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" dur="250" autoRev="1" fill="remove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697706" y="914400"/>
            <a:ext cx="7748588" cy="990600"/>
          </a:xfrm>
        </p:spPr>
        <p:txBody>
          <a:bodyPr>
            <a:normAutofit fontScale="90000"/>
          </a:bodyPr>
          <a:lstStyle/>
          <a:p>
            <a:r>
              <a:rPr altLang="en-US" sz="3200" dirty="0" smtClean="0">
                <a:latin typeface="Arial" charset="0"/>
                <a:cs typeface="Arial" charset="0"/>
              </a:rPr>
              <a:t/>
            </a:r>
            <a:br>
              <a:rPr altLang="en-US" sz="3200" dirty="0" smtClean="0">
                <a:latin typeface="Arial" charset="0"/>
                <a:cs typeface="Arial" charset="0"/>
              </a:rPr>
            </a:br>
            <a:r>
              <a:rPr altLang="en-US" sz="3200" dirty="0" smtClean="0">
                <a:latin typeface="Arial" charset="0"/>
                <a:cs typeface="Arial" charset="0"/>
              </a:rPr>
              <a:t/>
            </a:r>
            <a:br>
              <a:rPr altLang="en-US" sz="3200" dirty="0" smtClean="0">
                <a:latin typeface="Arial" charset="0"/>
                <a:cs typeface="Arial" charset="0"/>
              </a:rPr>
            </a:br>
            <a:r>
              <a:rPr altLang="en-US" sz="3200" dirty="0" smtClean="0">
                <a:latin typeface="Arial" charset="0"/>
                <a:cs typeface="Arial" charset="0"/>
              </a:rPr>
              <a:t/>
            </a:r>
            <a:br>
              <a:rPr altLang="en-US" sz="3200" dirty="0" smtClean="0">
                <a:latin typeface="Arial" charset="0"/>
                <a:cs typeface="Arial" charset="0"/>
              </a:rPr>
            </a:br>
            <a:r>
              <a:rPr lang="en-US" altLang="en-US" sz="3200" dirty="0">
                <a:latin typeface="Arial" charset="0"/>
                <a:cs typeface="Arial" charset="0"/>
              </a:rPr>
              <a:t>We can have what we want and need</a:t>
            </a:r>
            <a:br>
              <a:rPr lang="en-US" altLang="en-US" sz="3200" dirty="0">
                <a:latin typeface="Arial" charset="0"/>
                <a:cs typeface="Arial" charset="0"/>
              </a:rPr>
            </a:br>
            <a:r>
              <a:rPr lang="en-US" altLang="en-US" sz="3200" dirty="0">
                <a:latin typeface="Arial" charset="0"/>
                <a:cs typeface="Arial" charset="0"/>
              </a:rPr>
              <a:t>	When we are old and frail</a:t>
            </a:r>
            <a:endParaRPr alt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697706" y="4876800"/>
            <a:ext cx="7748588" cy="14144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altLang="en-US" sz="3600" b="1" dirty="0" smtClean="0">
                <a:latin typeface="Arial" charset="0"/>
                <a:cs typeface="Arial" charset="0"/>
              </a:rPr>
              <a:t>But only if we </a:t>
            </a:r>
          </a:p>
          <a:p>
            <a:pPr algn="ctr">
              <a:buFont typeface="Arial" charset="0"/>
              <a:buNone/>
            </a:pPr>
            <a:r>
              <a:rPr lang="en-US" altLang="en-US" sz="3600" b="1" dirty="0" smtClean="0">
                <a:latin typeface="Arial" charset="0"/>
                <a:cs typeface="Arial" charset="0"/>
              </a:rPr>
              <a:t>deliberately build that future!</a:t>
            </a:r>
          </a:p>
        </p:txBody>
      </p:sp>
      <p:pic>
        <p:nvPicPr>
          <p:cNvPr id="29700" name="Picture 8" descr="7691510_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38" y="2017713"/>
            <a:ext cx="3667125" cy="282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828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28651" y="1945793"/>
            <a:ext cx="7600950" cy="1470025"/>
          </a:xfrm>
        </p:spPr>
        <p:txBody>
          <a:bodyPr/>
          <a:lstStyle/>
          <a:p>
            <a:pPr algn="l"/>
            <a:r>
              <a:rPr lang="en-US" sz="48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MediCaring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Reliable Care at Sustainable Cost </a:t>
            </a:r>
            <a:b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the Years We Live with Frailty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61241" y="3517900"/>
            <a:ext cx="7378262" cy="23114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Joanne Lynn, MD, MA,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MS, Director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Center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Elder Care and Advanced Illness</a:t>
            </a:r>
          </a:p>
          <a:p>
            <a:pPr algn="l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November 12,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2013</a:t>
            </a:r>
          </a:p>
          <a:p>
            <a:pPr algn="l"/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Joanne.Lynn@altarum.org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24465589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title"/>
          </p:nvPr>
        </p:nvSpPr>
        <p:spPr>
          <a:xfrm>
            <a:off x="320675" y="117476"/>
            <a:ext cx="7748588" cy="744537"/>
          </a:xfrm>
        </p:spPr>
        <p:txBody>
          <a:bodyPr/>
          <a:lstStyle/>
          <a:p>
            <a:r>
              <a:rPr altLang="en-US" sz="3600" dirty="0" smtClean="0">
                <a:latin typeface="Arial" charset="0"/>
                <a:cs typeface="Arial" charset="0"/>
              </a:rPr>
              <a:t>My Mother’s Broken Back</a:t>
            </a:r>
          </a:p>
        </p:txBody>
      </p:sp>
      <p:pic>
        <p:nvPicPr>
          <p:cNvPr id="5123" name="Picture 4" descr="C:\Users\jlynn\AppData\Local\Microsoft\Windows\Temporary Internet Files\Content.IE5\J9J5RYWP\IMG_62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0825"/>
            <a:ext cx="9144000" cy="564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054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27703" y="84857"/>
            <a:ext cx="8259097" cy="657015"/>
          </a:xfrm>
        </p:spPr>
        <p:txBody>
          <a:bodyPr>
            <a:noAutofit/>
          </a:bodyPr>
          <a:lstStyle/>
          <a:p>
            <a:pPr algn="ctr"/>
            <a:r>
              <a:rPr altLang="en-US" sz="2800" dirty="0" smtClean="0">
                <a:latin typeface="Arial" charset="0"/>
                <a:cs typeface="Arial" charset="0"/>
              </a:rPr>
              <a:t>The </a:t>
            </a:r>
            <a:r>
              <a:rPr altLang="en-US" sz="2800" dirty="0" smtClean="0">
                <a:latin typeface="Arial" charset="0"/>
                <a:cs typeface="Arial" charset="0"/>
              </a:rPr>
              <a:t>Cost of a Collapsed Vertebra in </a:t>
            </a:r>
            <a:r>
              <a:rPr altLang="en-US" sz="2800" dirty="0" smtClean="0">
                <a:latin typeface="Arial" charset="0"/>
                <a:cs typeface="Arial" charset="0"/>
              </a:rPr>
              <a:t>Medicare</a:t>
            </a:r>
            <a:endParaRPr altLang="en-US" sz="2800" dirty="0" smtClean="0">
              <a:latin typeface="Arial" charset="0"/>
              <a:cs typeface="Arial" charset="0"/>
            </a:endParaRPr>
          </a:p>
        </p:txBody>
      </p:sp>
      <p:graphicFrame>
        <p:nvGraphicFramePr>
          <p:cNvPr id="6147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6045617"/>
              </p:ext>
            </p:extLst>
          </p:nvPr>
        </p:nvGraphicFramePr>
        <p:xfrm>
          <a:off x="558800" y="1050925"/>
          <a:ext cx="8026400" cy="49984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r:id="rId4" imgW="8029128" imgH="4852837" progId="Excel.Chart.8">
                  <p:embed/>
                </p:oleObj>
              </mc:Choice>
              <mc:Fallback>
                <p:oleObj r:id="rId4" imgW="8029128" imgH="4852837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1050925"/>
                        <a:ext cx="8026400" cy="49984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4677340" y="1863725"/>
            <a:ext cx="1060450" cy="3502025"/>
            <a:chOff x="4660900" y="1863725"/>
            <a:chExt cx="1060450" cy="3502025"/>
          </a:xfrm>
        </p:grpSpPr>
        <p:pic>
          <p:nvPicPr>
            <p:cNvPr id="6148" name="Picture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9475" y="3921125"/>
              <a:ext cx="1031875" cy="144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9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4075" y="2930525"/>
              <a:ext cx="1030288" cy="1292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50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0900" y="1863725"/>
              <a:ext cx="1030288" cy="1266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151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149725"/>
            <a:ext cx="1030288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402" y="4911725"/>
            <a:ext cx="995363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263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942702"/>
            <a:ext cx="7181850" cy="5082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867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123825" y="114300"/>
            <a:ext cx="8891588" cy="744537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sz="2400" dirty="0" smtClean="0">
                <a:solidFill>
                  <a:srgbClr val="000000"/>
                </a:solidFill>
              </a:rPr>
              <a:t/>
            </a:r>
            <a:br>
              <a:rPr sz="2400" dirty="0" smtClean="0">
                <a:solidFill>
                  <a:srgbClr val="000000"/>
                </a:solidFill>
              </a:rPr>
            </a:br>
            <a:r>
              <a:rPr lang="en-US" sz="3300" dirty="0">
                <a:solidFill>
                  <a:srgbClr val="000000"/>
                </a:solidFill>
              </a:rPr>
              <a:t>U.S. </a:t>
            </a:r>
            <a:r>
              <a:rPr lang="en-US" sz="3300" dirty="0" smtClean="0">
                <a:solidFill>
                  <a:srgbClr val="000000"/>
                </a:solidFill>
              </a:rPr>
              <a:t>consumption by age </a:t>
            </a:r>
            <a:r>
              <a:rPr lang="en-US" sz="2700" i="1" dirty="0" smtClean="0">
                <a:solidFill>
                  <a:srgbClr val="000000"/>
                </a:solidFill>
              </a:rPr>
              <a:t>(</a:t>
            </a:r>
            <a:r>
              <a:rPr lang="en-US" sz="2700" i="1" dirty="0">
                <a:solidFill>
                  <a:srgbClr val="000000"/>
                </a:solidFill>
              </a:rPr>
              <a:t>private </a:t>
            </a:r>
            <a:r>
              <a:rPr lang="en-US" sz="2700" i="1" dirty="0" smtClean="0">
                <a:solidFill>
                  <a:srgbClr val="000000"/>
                </a:solidFill>
              </a:rPr>
              <a:t>+ </a:t>
            </a:r>
            <a:r>
              <a:rPr lang="en-US" sz="2700" i="1" dirty="0" smtClean="0">
                <a:solidFill>
                  <a:srgbClr val="000000"/>
                </a:solidFill>
              </a:rPr>
              <a:t>public </a:t>
            </a:r>
            <a:r>
              <a:rPr lang="en-US" sz="2700" i="1" dirty="0" smtClean="0">
                <a:solidFill>
                  <a:srgbClr val="000000"/>
                </a:solidFill>
              </a:rPr>
              <a:t>transfers</a:t>
            </a:r>
            <a:r>
              <a:rPr lang="en-US" sz="2700" i="1" dirty="0" smtClean="0">
                <a:solidFill>
                  <a:srgbClr val="000000"/>
                </a:solidFill>
              </a:rPr>
              <a:t>)</a:t>
            </a:r>
            <a:endParaRPr sz="2700" i="1" dirty="0" smtClean="0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35" y="2376487"/>
            <a:ext cx="9225264" cy="3334730"/>
          </a:xfrm>
        </p:spPr>
      </p:pic>
      <p:sp>
        <p:nvSpPr>
          <p:cNvPr id="1024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D8843E81-147F-47DE-B711-CAA53CDF8820}" type="slidenum">
              <a:rPr lang="en-US" altLang="en-US">
                <a:solidFill>
                  <a:srgbClr val="898989"/>
                </a:solidFill>
              </a:rPr>
              <a:pPr eaLnBrk="1" hangingPunct="1"/>
              <a:t>6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10245" name="TextBox 5"/>
          <p:cNvSpPr txBox="1">
            <a:spLocks noChangeArrowheads="1"/>
          </p:cNvSpPr>
          <p:nvPr/>
        </p:nvSpPr>
        <p:spPr bwMode="auto">
          <a:xfrm>
            <a:off x="3324225" y="6210300"/>
            <a:ext cx="56911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dirty="0">
                <a:solidFill>
                  <a:srgbClr val="000000"/>
                </a:solidFill>
              </a:rPr>
              <a:t>Source: U.S. National Transfer Accounts, Lee and </a:t>
            </a:r>
            <a:r>
              <a:rPr lang="en-US" altLang="en-US" sz="1400" dirty="0" err="1">
                <a:solidFill>
                  <a:srgbClr val="000000"/>
                </a:solidFill>
              </a:rPr>
              <a:t>Donehower</a:t>
            </a:r>
            <a:r>
              <a:rPr lang="en-US" altLang="en-US" sz="1400" dirty="0">
                <a:solidFill>
                  <a:srgbClr val="000000"/>
                </a:solidFill>
              </a:rPr>
              <a:t>, 2011. </a:t>
            </a:r>
          </a:p>
          <a:p>
            <a:pPr eaLnBrk="1" hangingPunct="1"/>
            <a:r>
              <a:rPr lang="en-US" altLang="en-US" sz="1400" dirty="0">
                <a:solidFill>
                  <a:srgbClr val="000000"/>
                </a:solidFill>
              </a:rPr>
              <a:t>Also in Aging and the </a:t>
            </a:r>
            <a:r>
              <a:rPr lang="en-US" altLang="en-US" sz="1400" dirty="0" err="1">
                <a:solidFill>
                  <a:srgbClr val="000000"/>
                </a:solidFill>
              </a:rPr>
              <a:t>Macroeconomy</a:t>
            </a:r>
            <a:r>
              <a:rPr lang="en-US" altLang="en-US" sz="1400" dirty="0">
                <a:solidFill>
                  <a:srgbClr val="000000"/>
                </a:solidFill>
              </a:rPr>
              <a:t>, National Academy of Sciences, 2013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9080" y="1316593"/>
            <a:ext cx="84429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prstClr val="black"/>
                </a:solidFill>
              </a:rPr>
              <a:t>Y axis: 1 = Average Labor Income </a:t>
            </a:r>
            <a:r>
              <a:rPr lang="en-US" sz="2000" b="1" dirty="0">
                <a:solidFill>
                  <a:prstClr val="black"/>
                </a:solidFill>
              </a:rPr>
              <a:t>A</a:t>
            </a:r>
            <a:r>
              <a:rPr lang="en-US" sz="2000" b="1" dirty="0" smtClean="0">
                <a:solidFill>
                  <a:prstClr val="black"/>
                </a:solidFill>
              </a:rPr>
              <a:t>ges 30-49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6577" y="2461673"/>
            <a:ext cx="100034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C000"/>
                </a:solidFill>
              </a:rPr>
              <a:t>1960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81257" y="2461673"/>
            <a:ext cx="100034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C000"/>
                </a:solidFill>
              </a:rPr>
              <a:t>1981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53057" y="2461673"/>
            <a:ext cx="100034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C000"/>
                </a:solidFill>
              </a:rPr>
              <a:t>2007</a:t>
            </a:r>
            <a:endParaRPr lang="en-US" sz="2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69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" t="18175" r="1707" b="30808"/>
          <a:stretch/>
        </p:blipFill>
        <p:spPr bwMode="auto">
          <a:xfrm>
            <a:off x="184876" y="1015635"/>
            <a:ext cx="4721854" cy="5073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466" y="84857"/>
            <a:ext cx="9039069" cy="657015"/>
          </a:xfrm>
        </p:spPr>
        <p:txBody>
          <a:bodyPr>
            <a:noAutofit/>
          </a:bodyPr>
          <a:lstStyle/>
          <a:p>
            <a:r>
              <a:rPr lang="en-US" sz="2800" dirty="0" smtClean="0"/>
              <a:t>You take care of Mom, but who will take care of you?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5425578" y="1034689"/>
            <a:ext cx="30914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E22E2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Policy Action</a:t>
            </a:r>
            <a:endParaRPr lang="en-US" sz="3600" b="1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srgbClr val="E22E2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49984" y="1813637"/>
            <a:ext cx="364261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Rising Demand</a:t>
            </a:r>
          </a:p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+</a:t>
            </a:r>
          </a:p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Shrinking Families to provide LTSS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3" name="Down Arrow 12"/>
          <p:cNvSpPr/>
          <p:nvPr/>
        </p:nvSpPr>
        <p:spPr bwMode="auto">
          <a:xfrm>
            <a:off x="6641506" y="3520249"/>
            <a:ext cx="659567" cy="715549"/>
          </a:xfrm>
          <a:prstGeom prst="downArrow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rtlCol="0" anchor="b"/>
          <a:lstStyle/>
          <a:p>
            <a:pPr algn="ctr"/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49984" y="4296124"/>
            <a:ext cx="3642610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prstClr val="black"/>
                </a:solidFill>
              </a:rPr>
              <a:t>Call for new solutions to the financing &amp; delivery of LTSS &amp; families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71800" y="615011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</a:rPr>
              <a:t>Source: D. </a:t>
            </a:r>
            <a:r>
              <a:rPr lang="en-US" sz="1000" dirty="0" err="1">
                <a:solidFill>
                  <a:prstClr val="black"/>
                </a:solidFill>
              </a:rPr>
              <a:t>Redfoot</a:t>
            </a:r>
            <a:r>
              <a:rPr lang="en-US" sz="1000" dirty="0">
                <a:solidFill>
                  <a:prstClr val="black"/>
                </a:solidFill>
              </a:rPr>
              <a:t>, L. Feinberg, and A. Houser, </a:t>
            </a:r>
            <a:r>
              <a:rPr lang="en-US" sz="1000" i="1" dirty="0" err="1">
                <a:solidFill>
                  <a:prstClr val="black"/>
                </a:solidFill>
              </a:rPr>
              <a:t>THe</a:t>
            </a:r>
            <a:r>
              <a:rPr lang="en-US" sz="1000" i="1" dirty="0">
                <a:solidFill>
                  <a:prstClr val="black"/>
                </a:solidFill>
              </a:rPr>
              <a:t> Aging of the Baby Boom and the Growing Care Gap: A look at Future Declines in the Availability of Family Caregivers</a:t>
            </a:r>
            <a:r>
              <a:rPr lang="en-US" sz="1000" dirty="0">
                <a:solidFill>
                  <a:prstClr val="black"/>
                </a:solidFill>
              </a:rPr>
              <a:t> (Washington, D.C.: AARP Public Policy Institute, August 2013). www.aarp.org/research/ppi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1813810" y="5681272"/>
            <a:ext cx="524655" cy="299803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rot="10800000" wrap="none" rtlCol="0" anchor="b"/>
          <a:lstStyle/>
          <a:p>
            <a:pPr algn="ctr" eaLnBrk="1" hangingPunct="1"/>
            <a:endParaRPr lang="en-US" sz="2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121242" y="5683770"/>
            <a:ext cx="524655" cy="299803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rot="10800000" wrap="none" rtlCol="0" anchor="b"/>
          <a:lstStyle/>
          <a:p>
            <a:pPr algn="ctr" eaLnBrk="1" hangingPunct="1"/>
            <a:endParaRPr lang="en-US" sz="2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362351" y="5683770"/>
            <a:ext cx="524655" cy="299803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rot="10800000" wrap="none" rtlCol="0" anchor="b"/>
          <a:lstStyle/>
          <a:p>
            <a:pPr algn="ctr" eaLnBrk="1" hangingPunct="1"/>
            <a:endParaRPr lang="en-US" sz="28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32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  <p:bldP spid="14" grpId="0" animBg="1"/>
      <p:bldP spid="9" grpId="0" animBg="1"/>
      <p:bldP spid="10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647" y="84857"/>
            <a:ext cx="7689954" cy="657015"/>
          </a:xfrm>
        </p:spPr>
        <p:txBody>
          <a:bodyPr>
            <a:noAutofit/>
          </a:bodyPr>
          <a:lstStyle/>
          <a:p>
            <a:r>
              <a:rPr lang="en-US" sz="2800" dirty="0" smtClean="0"/>
              <a:t>How are we going to avoid big trouble?</a:t>
            </a:r>
            <a:endParaRPr lang="en-US" sz="2800" dirty="0"/>
          </a:p>
        </p:txBody>
      </p:sp>
      <p:pic>
        <p:nvPicPr>
          <p:cNvPr id="2050" name="Picture 2" descr="http://www.ridelust.com/wp-content/uploads/800px-Car_off_cliff_sign-500x375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164713"/>
            <a:ext cx="6191250" cy="464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49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MediCaring</a:t>
            </a:r>
            <a:r>
              <a:rPr lang="en-US" sz="3600" dirty="0" smtClean="0"/>
              <a:t>!</a:t>
            </a:r>
            <a:endParaRPr lang="en-US" sz="2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544" y="1295400"/>
            <a:ext cx="4140378" cy="42059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i="1" dirty="0" smtClean="0"/>
              <a:t>Aim?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Assure that Americans can live comfortably and meaningfully at a sustainable cost through the period of frailty that affects most of us in our last years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122" name="Picture 2" descr="C:\Users\hstanley\AppData\Local\Microsoft\Windows\Temporary Internet Files\Content.IE5\QXFCH689\MC90038259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272" y="1250181"/>
            <a:ext cx="4480560" cy="448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83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tarum - title">
  <a:themeElements>
    <a:clrScheme name="Altarum - title 2">
      <a:dk1>
        <a:srgbClr val="000000"/>
      </a:dk1>
      <a:lt1>
        <a:srgbClr val="FFFFFF"/>
      </a:lt1>
      <a:dk2>
        <a:srgbClr val="DFCB89"/>
      </a:dk2>
      <a:lt2>
        <a:srgbClr val="7CB4D9"/>
      </a:lt2>
      <a:accent1>
        <a:srgbClr val="EEC585"/>
      </a:accent1>
      <a:accent2>
        <a:srgbClr val="A8C5A6"/>
      </a:accent2>
      <a:accent3>
        <a:srgbClr val="FFFFFF"/>
      </a:accent3>
      <a:accent4>
        <a:srgbClr val="000000"/>
      </a:accent4>
      <a:accent5>
        <a:srgbClr val="F5DFC2"/>
      </a:accent5>
      <a:accent6>
        <a:srgbClr val="98B296"/>
      </a:accent6>
      <a:hlink>
        <a:srgbClr val="E22E2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tarum - titl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tarum - title 2">
        <a:dk1>
          <a:srgbClr val="000000"/>
        </a:dk1>
        <a:lt1>
          <a:srgbClr val="FFFFFF"/>
        </a:lt1>
        <a:dk2>
          <a:srgbClr val="DFCB89"/>
        </a:dk2>
        <a:lt2>
          <a:srgbClr val="7CB4D9"/>
        </a:lt2>
        <a:accent1>
          <a:srgbClr val="EEC585"/>
        </a:accent1>
        <a:accent2>
          <a:srgbClr val="A8C5A6"/>
        </a:accent2>
        <a:accent3>
          <a:srgbClr val="FFFFFF"/>
        </a:accent3>
        <a:accent4>
          <a:srgbClr val="000000"/>
        </a:accent4>
        <a:accent5>
          <a:srgbClr val="F5DFC2"/>
        </a:accent5>
        <a:accent6>
          <a:srgbClr val="98B296"/>
        </a:accent6>
        <a:hlink>
          <a:srgbClr val="E22E2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>
          <a:solidFill>
            <a:schemeClr val="tx1"/>
          </a:solidFill>
          <a:miter lim="800000"/>
          <a:headEnd/>
          <a:tailEnd/>
        </a:ln>
      </a:spPr>
      <a:bodyPr rot="10800000" wrap="none" anchor="b"/>
      <a:lstStyle>
        <a:defPPr algn="ctr" eaLnBrk="1" hangingPunct="1">
          <a:defRPr sz="2800">
            <a:solidFill>
              <a:srgbClr val="000000"/>
            </a:solidFill>
            <a:latin typeface="Arial" charset="0"/>
          </a:defRPr>
        </a:defPPr>
      </a:lstStyle>
    </a:sp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>
          <a:solidFill>
            <a:schemeClr val="tx1"/>
          </a:solidFill>
          <a:miter lim="800000"/>
          <a:headEnd/>
          <a:tailEnd/>
        </a:ln>
      </a:spPr>
      <a:bodyPr rot="10800000" wrap="none" anchor="b"/>
      <a:lstStyle>
        <a:defPPr algn="ctr" eaLnBrk="1" hangingPunct="1">
          <a:defRPr sz="2800">
            <a:solidFill>
              <a:srgbClr val="000000"/>
            </a:solidFill>
            <a:latin typeface="Arial" charset="0"/>
          </a:defRPr>
        </a:defPPr>
      </a:lstStyle>
    </a:spDef>
  </a:objectDefaults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>
          <a:solidFill>
            <a:schemeClr val="tx1"/>
          </a:solidFill>
          <a:miter lim="800000"/>
          <a:headEnd/>
          <a:tailEnd/>
        </a:ln>
      </a:spPr>
      <a:bodyPr rot="10800000" wrap="none" anchor="b"/>
      <a:lstStyle>
        <a:defPPr algn="ctr" eaLnBrk="1" hangingPunct="1">
          <a:defRPr sz="2800">
            <a:solidFill>
              <a:srgbClr val="000000"/>
            </a:solidFill>
            <a:latin typeface="Arial" charset="0"/>
          </a:defRPr>
        </a:defPPr>
      </a:lstStyle>
    </a:spDef>
  </a:objectDefaults>
  <a:extraClrSchemeLst/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>
          <a:solidFill>
            <a:schemeClr val="tx1"/>
          </a:solidFill>
          <a:miter lim="800000"/>
          <a:headEnd/>
          <a:tailEnd/>
        </a:ln>
      </a:spPr>
      <a:bodyPr rot="10800000" wrap="none" anchor="b"/>
      <a:lstStyle>
        <a:defPPr algn="ctr" eaLnBrk="1" hangingPunct="1">
          <a:defRPr sz="2800">
            <a:solidFill>
              <a:srgbClr val="000000"/>
            </a:solidFill>
            <a:latin typeface="Arial" charset="0"/>
          </a:defRPr>
        </a:defPPr>
      </a:lstStyle>
    </a:spDef>
  </a:objectDefaults>
  <a:extraClrSchemeLst/>
</a:theme>
</file>

<file path=ppt/theme/theme6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>
          <a:solidFill>
            <a:schemeClr val="tx1"/>
          </a:solidFill>
          <a:miter lim="800000"/>
          <a:headEnd/>
          <a:tailEnd/>
        </a:ln>
      </a:spPr>
      <a:bodyPr rot="10800000" wrap="none" anchor="b"/>
      <a:lstStyle>
        <a:defPPr algn="ctr" eaLnBrk="1" hangingPunct="1">
          <a:defRPr sz="2800">
            <a:solidFill>
              <a:srgbClr val="000000"/>
            </a:solidFill>
            <a:latin typeface="Arial" charset="0"/>
          </a:defRPr>
        </a:defPPr>
      </a:lstStyle>
    </a:spDef>
  </a:objectDefaults>
  <a:extraClrSchemeLst/>
</a:theme>
</file>

<file path=ppt/theme/theme7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>
          <a:solidFill>
            <a:schemeClr val="tx1"/>
          </a:solidFill>
          <a:miter lim="800000"/>
          <a:headEnd/>
          <a:tailEnd/>
        </a:ln>
      </a:spPr>
      <a:bodyPr rot="10800000" wrap="none" anchor="b"/>
      <a:lstStyle>
        <a:defPPr algn="ctr" eaLnBrk="1" hangingPunct="1">
          <a:defRPr sz="2800">
            <a:solidFill>
              <a:srgbClr val="000000"/>
            </a:solidFill>
            <a:latin typeface="Arial" charset="0"/>
          </a:defRPr>
        </a:defPPr>
      </a:lstStyle>
    </a:spDef>
  </a:objectDefaults>
  <a:extraClrSchemeLst/>
</a:theme>
</file>

<file path=ppt/theme/theme8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>
          <a:solidFill>
            <a:schemeClr val="tx1"/>
          </a:solidFill>
          <a:miter lim="800000"/>
          <a:headEnd/>
          <a:tailEnd/>
        </a:ln>
      </a:spPr>
      <a:bodyPr rot="10800000" wrap="none" anchor="b"/>
      <a:lstStyle>
        <a:defPPr algn="ctr" eaLnBrk="1" hangingPunct="1">
          <a:defRPr sz="2800">
            <a:solidFill>
              <a:srgbClr val="000000"/>
            </a:solidFill>
            <a:latin typeface="Arial" charset="0"/>
          </a:defRPr>
        </a:defPPr>
      </a:lstStyle>
    </a:spDef>
  </a:objectDefaults>
  <a:extraClrSchemeLst/>
</a:theme>
</file>

<file path=ppt/theme/theme9.xml><?xml version="1.0" encoding="utf-8"?>
<a:theme xmlns:a="http://schemas.openxmlformats.org/drawingml/2006/main" name="2_Altarum - title">
  <a:themeElements>
    <a:clrScheme name="Altarum - title 2">
      <a:dk1>
        <a:srgbClr val="000000"/>
      </a:dk1>
      <a:lt1>
        <a:srgbClr val="FFFFFF"/>
      </a:lt1>
      <a:dk2>
        <a:srgbClr val="DFCB89"/>
      </a:dk2>
      <a:lt2>
        <a:srgbClr val="7CB4D9"/>
      </a:lt2>
      <a:accent1>
        <a:srgbClr val="EEC585"/>
      </a:accent1>
      <a:accent2>
        <a:srgbClr val="A8C5A6"/>
      </a:accent2>
      <a:accent3>
        <a:srgbClr val="FFFFFF"/>
      </a:accent3>
      <a:accent4>
        <a:srgbClr val="000000"/>
      </a:accent4>
      <a:accent5>
        <a:srgbClr val="F5DFC2"/>
      </a:accent5>
      <a:accent6>
        <a:srgbClr val="98B296"/>
      </a:accent6>
      <a:hlink>
        <a:srgbClr val="E22E2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tarum - titl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tarum - title 2">
        <a:dk1>
          <a:srgbClr val="000000"/>
        </a:dk1>
        <a:lt1>
          <a:srgbClr val="FFFFFF"/>
        </a:lt1>
        <a:dk2>
          <a:srgbClr val="DFCB89"/>
        </a:dk2>
        <a:lt2>
          <a:srgbClr val="7CB4D9"/>
        </a:lt2>
        <a:accent1>
          <a:srgbClr val="EEC585"/>
        </a:accent1>
        <a:accent2>
          <a:srgbClr val="A8C5A6"/>
        </a:accent2>
        <a:accent3>
          <a:srgbClr val="FFFFFF"/>
        </a:accent3>
        <a:accent4>
          <a:srgbClr val="000000"/>
        </a:accent4>
        <a:accent5>
          <a:srgbClr val="F5DFC2"/>
        </a:accent5>
        <a:accent6>
          <a:srgbClr val="98B296"/>
        </a:accent6>
        <a:hlink>
          <a:srgbClr val="E22E2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Status xmlns="FF9CF943-6252-4EA5-83CA-4133BBEE4E3E" xsi:nil="true"/>
    <Owner xmlns="FF9CF943-6252-4EA5-83CA-4133BBEE4E3E" xsi:nil="true"/>
    <Description0 xmlns="FF9CF943-6252-4EA5-83CA-4133BBEE4E3E" xsi:nil="true"/>
    <_dlc_DocId xmlns="c72f5334-2fb3-4f3d-ad64-54f553dc08a1">3YCSQDTYHPU4-21-64</_dlc_DocId>
    <_dlc_DocIdUrl xmlns="c72f5334-2fb3-4f3d-ad64-54f553dc08a1">
      <Url>https://onestop.altarum.org/sites/DPA/_layouts/DocIdRedir.aspx?ID=3YCSQDTYHPU4-21-64</Url>
      <Description>3YCSQDTYHPU4-21-64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D77EB62B475946A347A3AD224A43E5" ma:contentTypeVersion="15" ma:contentTypeDescription="Create a new document." ma:contentTypeScope="" ma:versionID="226efcdaa85eef30430c4f9aca43fdad">
  <xsd:schema xmlns:xsd="http://www.w3.org/2001/XMLSchema" xmlns:xs="http://www.w3.org/2001/XMLSchema" xmlns:p="http://schemas.microsoft.com/office/2006/metadata/properties" xmlns:ns2="c72f5334-2fb3-4f3d-ad64-54f553dc08a1" xmlns:ns3="FF9CF943-6252-4EA5-83CA-4133BBEE4E3E" targetNamespace="http://schemas.microsoft.com/office/2006/metadata/properties" ma:root="true" ma:fieldsID="95f97292b7e1f0f30317e0c25a6684a8" ns2:_="" ns3:_="">
    <xsd:import namespace="c72f5334-2fb3-4f3d-ad64-54f553dc08a1"/>
    <xsd:import namespace="FF9CF943-6252-4EA5-83CA-4133BBEE4E3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Owner" minOccurs="0"/>
                <xsd:element ref="ns3:Description0" minOccurs="0"/>
                <xsd:element ref="ns3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2f5334-2fb3-4f3d-ad64-54f553dc08a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9CF943-6252-4EA5-83CA-4133BBEE4E3E" elementFormDefault="qualified">
    <xsd:import namespace="http://schemas.microsoft.com/office/2006/documentManagement/types"/>
    <xsd:import namespace="http://schemas.microsoft.com/office/infopath/2007/PartnerControls"/>
    <xsd:element name="Owner" ma:index="11" nillable="true" ma:displayName="Owner" ma:internalName="Owner" ma:readOnly="false">
      <xsd:simpleType>
        <xsd:restriction base="dms:Text"/>
      </xsd:simpleType>
    </xsd:element>
    <xsd:element name="Description0" ma:index="12" nillable="true" ma:displayName="Description" ma:internalName="Description0" ma:readOnly="false">
      <xsd:simpleType>
        <xsd:restriction base="dms:Note">
          <xsd:maxLength value="255"/>
        </xsd:restriction>
      </xsd:simpleType>
    </xsd:element>
    <xsd:element name="Status" ma:index="13" nillable="true" ma:displayName="Status" ma:format="Dropdown" ma:internalName="Status" ma:readOnly="false">
      <xsd:simpleType>
        <xsd:restriction base="dms:Choice">
          <xsd:enumeration value="Rough"/>
          <xsd:enumeration value="Draft"/>
          <xsd:enumeration value="In Review"/>
          <xsd:enumeration value="Final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17D0F2B0-418D-4574-A00C-9C0FBA08E5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318CE1A-B396-4A4D-AAC1-87655A7F5EF6}">
  <ds:schemaRefs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FF9CF943-6252-4EA5-83CA-4133BBEE4E3E"/>
    <ds:schemaRef ds:uri="c72f5334-2fb3-4f3d-ad64-54f553dc08a1"/>
  </ds:schemaRefs>
</ds:datastoreItem>
</file>

<file path=customXml/itemProps3.xml><?xml version="1.0" encoding="utf-8"?>
<ds:datastoreItem xmlns:ds="http://schemas.openxmlformats.org/officeDocument/2006/customXml" ds:itemID="{8EE30856-D65F-46BB-B2E0-3F07519236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2f5334-2fb3-4f3d-ad64-54f553dc08a1"/>
    <ds:schemaRef ds:uri="FF9CF943-6252-4EA5-83CA-4133BBEE4E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9E47925A-98D2-42C7-AA0D-31E5B499CE88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9939</TotalTime>
  <Words>837</Words>
  <Application>Microsoft Office PowerPoint</Application>
  <PresentationFormat>On-screen Show (4:3)</PresentationFormat>
  <Paragraphs>184</Paragraphs>
  <Slides>26</Slides>
  <Notes>25</Notes>
  <HiddenSlides>0</HiddenSlides>
  <MMClips>0</MMClips>
  <ScaleCrop>false</ScaleCrop>
  <HeadingPairs>
    <vt:vector size="6" baseType="variant">
      <vt:variant>
        <vt:lpstr>Theme</vt:lpstr>
      </vt:variant>
      <vt:variant>
        <vt:i4>9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Altarum - title</vt:lpstr>
      <vt:lpstr>Custom Design</vt:lpstr>
      <vt:lpstr>1_Custom Design</vt:lpstr>
      <vt:lpstr>2_Custom Design</vt:lpstr>
      <vt:lpstr>3_Custom Design</vt:lpstr>
      <vt:lpstr>4_Custom Design</vt:lpstr>
      <vt:lpstr>5_Custom Design</vt:lpstr>
      <vt:lpstr>6_Custom Design</vt:lpstr>
      <vt:lpstr>2_Altarum - title</vt:lpstr>
      <vt:lpstr>Microsoft Excel Chart</vt:lpstr>
      <vt:lpstr>MediCaring: Reliable Care at Sustainable Cost  for the Years We Live with Frailty</vt:lpstr>
      <vt:lpstr>The various appearances of frailty</vt:lpstr>
      <vt:lpstr>My Mother’s Broken Back</vt:lpstr>
      <vt:lpstr>The Cost of a Collapsed Vertebra in Medicare</vt:lpstr>
      <vt:lpstr>PowerPoint Presentation</vt:lpstr>
      <vt:lpstr> U.S. consumption by age (private + public transfers)</vt:lpstr>
      <vt:lpstr>You take care of Mom, but who will take care of you?</vt:lpstr>
      <vt:lpstr>How are we going to avoid big trouble?</vt:lpstr>
      <vt:lpstr>MediCaring!</vt:lpstr>
      <vt:lpstr>MediCaring!    Key Components of Reform</vt:lpstr>
      <vt:lpstr>Identification of Frail Elders in Need of Medicaring™</vt:lpstr>
      <vt:lpstr>PowerPoint Presentation</vt:lpstr>
      <vt:lpstr>PowerPoint Presentation</vt:lpstr>
      <vt:lpstr>Patient- Reported Pursuit of Goals Uneven interval, multiple reporting strategies</vt:lpstr>
      <vt:lpstr>Geriatricize Medical Care</vt:lpstr>
      <vt:lpstr>Health-service and social-services expenditures for OECD countries (%GDP - 2005)</vt:lpstr>
      <vt:lpstr>Health-service and social-services expenditures for OECD countries (as Ratio – 2005)</vt:lpstr>
      <vt:lpstr>Disaster for the Frail Elderly: A Root Cause</vt:lpstr>
      <vt:lpstr>Cincinnati Area Readmissions Over Time</vt:lpstr>
      <vt:lpstr>A Winning Option: Local MediCaring ACOs…</vt:lpstr>
      <vt:lpstr>The MediCaring Reforms</vt:lpstr>
      <vt:lpstr>The MediCaring Reforms</vt:lpstr>
      <vt:lpstr>The MediCaring Reforms</vt:lpstr>
      <vt:lpstr>What We Really, Really Need…</vt:lpstr>
      <vt:lpstr>   We can have what we want and need  When we are old and frail</vt:lpstr>
      <vt:lpstr>MediCaring: Reliable Care at Sustainable Cost  for the Years We Live with Frailty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Altarum PowerPoint Template 102013</dc:title>
  <dc:creator>annie</dc:creator>
  <cp:lastModifiedBy>joanne</cp:lastModifiedBy>
  <cp:revision>432</cp:revision>
  <dcterms:created xsi:type="dcterms:W3CDTF">2009-06-09T01:45:09Z</dcterms:created>
  <dcterms:modified xsi:type="dcterms:W3CDTF">2013-11-11T17:14:18Z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0x01010051D77EB62B475946A347A3AD224A43E5</vt:lpwstr>
  </property>
  <property fmtid="{D5CDD505-2E9C-101B-9397-08002B2CF9AE}" pid="3" name="_dlc_DocIdItemGuid">
    <vt:lpwstr>ed0ae9b1-c4a1-46e8-9bde-21dce0122c9d</vt:lpwstr>
  </property>
</Properties>
</file>